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147481247" r:id="rId2"/>
    <p:sldId id="2146847455" r:id="rId3"/>
    <p:sldId id="2146847456" r:id="rId4"/>
    <p:sldId id="2146847452" r:id="rId5"/>
    <p:sldId id="330" r:id="rId6"/>
    <p:sldId id="2146847458" r:id="rId7"/>
    <p:sldId id="2147481288" r:id="rId8"/>
    <p:sldId id="2147481279" r:id="rId9"/>
    <p:sldId id="2147481281" r:id="rId10"/>
    <p:sldId id="2147481280" r:id="rId11"/>
    <p:sldId id="2147481285" r:id="rId12"/>
    <p:sldId id="2147481262" r:id="rId13"/>
    <p:sldId id="2147481286" r:id="rId14"/>
    <p:sldId id="2146847459" r:id="rId1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A9A4E-5B0B-430E-AFA6-76D9D7791987}" v="5" dt="2026-03-13T22:12:15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598CBE-34CB-4B44-B766-42A0912D5CB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88DF179-BA26-4FBF-9A96-AF09F7F56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4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F179-BA26-4FBF-9A96-AF09F7F565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2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890EC-579F-8B98-28C8-009C2ACCD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1B0C6-0294-93C7-A28F-941456C47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2ADB8-A5E7-F0BD-5B76-DB828C807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90752-CF83-058E-D6C6-89A87BB63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9501BDE-C8F1-A34E-BDC9-D89353561F0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764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rkansa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71DA1-8707-274E-ED13-0C4630616391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391A29-D8CD-1BB5-5B0E-1BB375621BB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158445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4C63-9807-FEAB-6485-89D3FEE6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66AC0-74B0-B6AD-245A-B50272A54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7BB62-23F3-5A84-C387-5C5FEF3D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0357F-29F9-7FFD-9E73-1155AC528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8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254A-5FA1-46E9-04D5-4F72E46C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224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03A5-4F14-CC84-C3CC-F4A2220D9C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38283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A88BE-9966-A07E-BB97-DA9FFED84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195"/>
            <a:ext cx="5157787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FEA8D-B903-7F40-B3B7-7A3FB57042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8283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67D4F-A260-04A7-AE45-8F69B2EA2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62195"/>
            <a:ext cx="5183188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2AE9C2-57C6-AE11-2FD7-B033BCA27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0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6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690688"/>
            <a:ext cx="10515600" cy="12646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 evenly space logos, first select all images in a row. Next, select “Arrange &gt; Align &gt; Align Middle”, then select “Arrange &gt; Align &gt; Distribute Horizontally”.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0FF6EA-0FE1-FB50-25C7-EBC6AC1EF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Logos Slide Title</a:t>
            </a:r>
          </a:p>
        </p:txBody>
      </p:sp>
    </p:spTree>
    <p:extLst>
      <p:ext uri="{BB962C8B-B14F-4D97-AF65-F5344CB8AC3E}">
        <p14:creationId xmlns:p14="http://schemas.microsoft.com/office/powerpoint/2010/main" val="1255287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stimoni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38C0E9F-AE66-AC73-5880-BDB340957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6588" y="4077535"/>
            <a:ext cx="1833562" cy="1500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A5EBD0D-8EB7-14E0-BE10-016A2E03C2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50" y="744496"/>
            <a:ext cx="1824301" cy="1500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4589463"/>
            <a:ext cx="5251450" cy="150018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Oswald Light" panose="02000303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the source of the quote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39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F7E8265-BC2C-A693-E2BE-A24A377E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4589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99530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55D0FC-42C9-349A-B499-DB2BA7F7E9F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989648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3381" y="2320709"/>
            <a:ext cx="1569739" cy="1567830"/>
          </a:xfrm>
        </p:spPr>
        <p:txBody>
          <a:bodyPr wrap="square"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298440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93499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7801EA-02D9-C9AC-B290-1C13CE1932FC}"/>
              </a:ext>
            </a:extLst>
          </p:cNvPr>
          <p:cNvSpPr/>
          <p:nvPr userDrawn="1"/>
        </p:nvSpPr>
        <p:spPr>
          <a:xfrm>
            <a:off x="8583396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E54488-E18B-EEC3-7943-E3841B061F11}"/>
              </a:ext>
            </a:extLst>
          </p:cNvPr>
          <p:cNvSpPr/>
          <p:nvPr userDrawn="1"/>
        </p:nvSpPr>
        <p:spPr>
          <a:xfrm>
            <a:off x="5088337" y="2162276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B74A81-A02F-8C7A-1AC1-3F55249A7721}"/>
              </a:ext>
            </a:extLst>
          </p:cNvPr>
          <p:cNvSpPr/>
          <p:nvPr userDrawn="1"/>
        </p:nvSpPr>
        <p:spPr>
          <a:xfrm>
            <a:off x="1598190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7130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60331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416081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093389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5B6474-FB59-A3FD-94DE-7CD3533AC2D4}"/>
              </a:ext>
            </a:extLst>
          </p:cNvPr>
          <p:cNvSpPr/>
          <p:nvPr userDrawn="1"/>
        </p:nvSpPr>
        <p:spPr>
          <a:xfrm>
            <a:off x="653990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7069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25EB58-CD6F-28F9-1A1F-6EC823DF0E67}"/>
              </a:ext>
            </a:extLst>
          </p:cNvPr>
          <p:cNvSpPr/>
          <p:nvPr userDrawn="1"/>
        </p:nvSpPr>
        <p:spPr>
          <a:xfrm>
            <a:off x="3862600" y="2268680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AE88AE-E08F-447E-FCB4-622961E2E90C}"/>
              </a:ext>
            </a:extLst>
          </p:cNvPr>
          <p:cNvSpPr/>
          <p:nvPr userDrawn="1"/>
        </p:nvSpPr>
        <p:spPr>
          <a:xfrm>
            <a:off x="1185292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9C38D3-D3DA-82B3-6E2C-1939A927CEF9}"/>
              </a:ext>
            </a:extLst>
          </p:cNvPr>
          <p:cNvSpPr/>
          <p:nvPr userDrawn="1"/>
        </p:nvSpPr>
        <p:spPr>
          <a:xfrm>
            <a:off x="921138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C6B401-14F9-6863-8D13-B6924018B3C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44217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57K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60DDFF-BC34-4CAE-6C2E-6D374C2928B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637639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570C78E-E4C5-ABEB-0C69-80C0DEAA220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1494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6DF6F6-4F89-CE8C-3395-9F22523C9E4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98642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982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BCAA1-67AD-52F2-ACC9-98993DA9C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B4AE-A5FE-93F2-C1B6-95EEFF3D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79FF-DD4F-D5AA-043D-D322D2B8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571500" indent="-5715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914400" indent="-4572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371600" indent="-4572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714500" indent="-342900">
              <a:buClr>
                <a:schemeClr val="accent3"/>
              </a:buClr>
              <a:buFont typeface="Wingdings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42A5E-0B01-675A-4741-C32D74D10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8B146-B9D1-CA15-7294-DA9DB80BD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81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E19C72-5C04-6710-675D-2EBA8E6B5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3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US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66F17-014F-61A6-5440-3F86AC74D8C4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75F7664-BB58-EECE-5604-02FC797CB03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4264861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02634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78035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2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72025" y="1408287"/>
            <a:ext cx="6987846" cy="43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9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26821" y="533914"/>
            <a:ext cx="9319699" cy="57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25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407503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407503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1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6107723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0081"/>
            <a:ext cx="4343400" cy="1997196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429000"/>
            <a:ext cx="4343400" cy="1997197"/>
          </a:xfrm>
        </p:spPr>
        <p:txBody>
          <a:bodyPr numCol="1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420364-C470-B936-CAA1-2121A64A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A57E34-F815-F0DD-D254-18E65CF7486A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24E057-A582-5A4D-06D5-116FA009FEEF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16D3330-C14B-83B2-214C-75C818ED3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251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312"/>
            <a:ext cx="4114800" cy="446649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9486CE-04AB-A96B-3353-75C3207F07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13780" y="1021573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0B441DC-3043-7D74-55DB-66B3F813ABB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13781" y="2798586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F6F492-5C37-82B8-98FD-7F298902290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13782" y="4555051"/>
            <a:ext cx="3786552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</p:spTree>
    <p:extLst>
      <p:ext uri="{BB962C8B-B14F-4D97-AF65-F5344CB8AC3E}">
        <p14:creationId xmlns:p14="http://schemas.microsoft.com/office/powerpoint/2010/main" val="3291507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5029199"/>
            <a:ext cx="12201939" cy="18288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5317435"/>
            <a:ext cx="9780104" cy="710362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37590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BED325-7B8F-BF1B-B76D-DF129FBBE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78791" y="6076077"/>
            <a:ext cx="1124932" cy="56054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4BD5D9-B6BF-EE68-1748-80F1A166DD5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51513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CB77985-4D15-A5E6-2DE2-46088DBA72C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65436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96ABD3-3540-B36A-BB22-7C9CBFCB2946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75B640-174D-7A3E-A485-B9799306B298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A6DCE68-3076-AF28-9DC8-FB308848D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277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D8E5-67A2-6A4D-E8A5-231E1DB9D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00" b="1" i="0">
                <a:latin typeface="Oswald Semi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6918C-7076-C6E0-B355-642B918DF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latin typeface="Oswa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7C8C30-D4E9-5895-3F2F-EB98B1855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30B0F-F900-F27D-21B6-812BC843697D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2356E4B-22A8-A517-B402-4EE45A3AF64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168377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4BDD-B6A2-5494-5CD4-BD9781631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93390C-C32C-8FF1-6E1A-865A2793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1F8B5-9D85-523D-4C8B-79449EE5B9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7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7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0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0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7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Commer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14072-A2CE-D707-D242-4E51DFD0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335DF-EBDA-0E56-C62D-8272FE571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27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89EF-B88E-C2CD-5AD6-65789F08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0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Oswald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3278B2-C391-D04A-A92F-357543BEC266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B3B7B4-F81F-2FF9-13E2-644D53D63382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64261A-03DC-5503-BEAE-B88E646661E3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806781-6782-2ADD-7CEC-938A6423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08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Oswald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3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6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9F4A6-427F-85B1-CFFC-94D436CBE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44A21A-F716-1655-4DE6-265E9CF20E1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92461" sx="108409" sy="108409" algn="tl" rotWithShape="0">
              <a:prstClr val="black">
                <a:alpha val="63467"/>
              </a:prstClr>
            </a:outerShdw>
          </a:effectLst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Welcome to the ESO Call!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007F4-AF98-3637-1844-7C5C1E6B7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0216" y="3251716"/>
            <a:ext cx="10034954" cy="2430952"/>
          </a:xfrm>
          <a:effectLst>
            <a:outerShdw blurRad="245995" sx="160784" sy="160784" algn="ctr" rotWithShape="0">
              <a:prstClr val="black">
                <a:alpha val="79291"/>
              </a:prstClr>
            </a:outerShdw>
          </a:effectLst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10am -11am CT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First Wednesday of Each Month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DBECB4-77B6-4C38-9694-57D28BF56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9023" y="6356350"/>
            <a:ext cx="545314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Got questions? Email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contact EMassana@Arkansasedc.com</a:t>
            </a:r>
          </a:p>
        </p:txBody>
      </p:sp>
    </p:spTree>
    <p:extLst>
      <p:ext uri="{BB962C8B-B14F-4D97-AF65-F5344CB8AC3E}">
        <p14:creationId xmlns:p14="http://schemas.microsoft.com/office/powerpoint/2010/main" val="345179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EAFDA-FA34-245D-B8D1-493F84D1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C2EFD2-B454-0228-1E84-5986D69AA3CA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BBA31B62-E165-C453-80D2-DEB0B46C4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57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B370D-F05F-717D-D627-7DAB21EC8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41A1F2-85FE-D22D-DEA1-BACEC05E5EBF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570D65-D989-6575-DB2F-FF280A25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7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B8BBD-5244-BB2D-E132-668933A9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5FFC07-2B47-29D3-9C58-D54B4B9CCA53}"/>
              </a:ext>
            </a:extLst>
          </p:cNvPr>
          <p:cNvSpPr/>
          <p:nvPr/>
        </p:nvSpPr>
        <p:spPr>
          <a:xfrm>
            <a:off x="10668001" y="5848350"/>
            <a:ext cx="152400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CF78C9F7-66EB-2BDD-4309-FFC9EC62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7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59DAE8-D26A-78A1-81ED-15DA1A1CDC50}"/>
              </a:ext>
            </a:extLst>
          </p:cNvPr>
          <p:cNvSpPr txBox="1"/>
          <p:nvPr/>
        </p:nvSpPr>
        <p:spPr>
          <a:xfrm>
            <a:off x="2115229" y="596461"/>
            <a:ext cx="7961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Please complete our Entrepreneur Support Organization Survey</a:t>
            </a:r>
          </a:p>
        </p:txBody>
      </p:sp>
      <p:pic>
        <p:nvPicPr>
          <p:cNvPr id="7" name="Picture 6" descr="Qr code&#10;&#10;AI-generated content may be incorrect.">
            <a:extLst>
              <a:ext uri="{FF2B5EF4-FFF2-40B4-BE49-F238E27FC236}">
                <a16:creationId xmlns:a16="http://schemas.microsoft.com/office/drawing/2014/main" id="{A5980CA8-74B0-7BAE-C32A-F9916026F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5763"/>
          <a:stretch>
            <a:fillRect/>
          </a:stretch>
        </p:blipFill>
        <p:spPr>
          <a:xfrm>
            <a:off x="1921484" y="2326822"/>
            <a:ext cx="8349027" cy="31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3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791D-A865-AC37-3680-68430578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AFF7-6DE3-D9D7-93C1-5014FA56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16" y="1936865"/>
            <a:ext cx="10034954" cy="2053132"/>
          </a:xfrm>
        </p:spPr>
        <p:txBody>
          <a:bodyPr/>
          <a:lstStyle/>
          <a:p>
            <a:r>
              <a:rPr lang="en-US" sz="5400" dirty="0"/>
              <a:t>Thank you for joining us! </a:t>
            </a:r>
            <a:br>
              <a:rPr lang="en-US" sz="5400" dirty="0"/>
            </a:br>
            <a:r>
              <a:rPr lang="en-US" sz="5400" dirty="0"/>
              <a:t>See you next month!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F97D5-6137-B55B-BAD5-4BF762B4E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0216" y="4290524"/>
            <a:ext cx="10034954" cy="580734"/>
          </a:xfrm>
        </p:spPr>
        <p:txBody>
          <a:bodyPr numCol="1">
            <a:norm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+mn-lt"/>
              </a:rPr>
              <a:t>Next meeting will be held May 13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 at 10 CT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05B4081-33CE-9160-0F27-628C14D3FA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9023" y="5469775"/>
            <a:ext cx="7887282" cy="1251701"/>
          </a:xfrm>
        </p:spPr>
        <p:txBody>
          <a:bodyPr numCol="2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Questions?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0" dirty="0">
                <a:solidFill>
                  <a:srgbClr val="000000">
                    <a:tint val="75000"/>
                  </a:srgbClr>
                </a:solidFill>
                <a:latin typeface="Oswald Light"/>
              </a:rPr>
              <a:t>Esperanza Massana Crane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SBED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Arkansas Economic Development Commission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EMassana</a:t>
            </a:r>
            <a:r>
              <a:rPr lang="en-US" sz="1600" i="0" dirty="0">
                <a:solidFill>
                  <a:srgbClr val="000000">
                    <a:tint val="75000"/>
                  </a:srgbClr>
                </a:solidFill>
                <a:latin typeface="Oswald Light"/>
              </a:rPr>
              <a:t>@arkansasedc.com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O: (501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)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M: (501)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FA02B27-CE5A-DDFA-C2E4-75F509D487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670" b="19059"/>
          <a:stretch>
            <a:fillRect/>
          </a:stretch>
        </p:blipFill>
        <p:spPr>
          <a:xfrm>
            <a:off x="1305035" y="623543"/>
            <a:ext cx="2891152" cy="1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C5FC0-F78E-5D82-F930-24BCFD344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4977-9B28-C143-D0A4-D540982B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ESO Call Agenda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126CB89-950D-B638-12D5-072C9A1BA14E}"/>
              </a:ext>
            </a:extLst>
          </p:cNvPr>
          <p:cNvSpPr/>
          <p:nvPr/>
        </p:nvSpPr>
        <p:spPr>
          <a:xfrm>
            <a:off x="838199" y="1417961"/>
            <a:ext cx="8387861" cy="784556"/>
          </a:xfrm>
          <a:custGeom>
            <a:avLst/>
            <a:gdLst>
              <a:gd name="connsiteX0" fmla="*/ 0 w 8387861"/>
              <a:gd name="connsiteY0" fmla="*/ 130762 h 784556"/>
              <a:gd name="connsiteX1" fmla="*/ 130762 w 8387861"/>
              <a:gd name="connsiteY1" fmla="*/ 0 h 784556"/>
              <a:gd name="connsiteX2" fmla="*/ 8257099 w 8387861"/>
              <a:gd name="connsiteY2" fmla="*/ 0 h 784556"/>
              <a:gd name="connsiteX3" fmla="*/ 8387861 w 8387861"/>
              <a:gd name="connsiteY3" fmla="*/ 130762 h 784556"/>
              <a:gd name="connsiteX4" fmla="*/ 8387861 w 8387861"/>
              <a:gd name="connsiteY4" fmla="*/ 653794 h 784556"/>
              <a:gd name="connsiteX5" fmla="*/ 8257099 w 8387861"/>
              <a:gd name="connsiteY5" fmla="*/ 784556 h 784556"/>
              <a:gd name="connsiteX6" fmla="*/ 130762 w 8387861"/>
              <a:gd name="connsiteY6" fmla="*/ 784556 h 784556"/>
              <a:gd name="connsiteX7" fmla="*/ 0 w 8387861"/>
              <a:gd name="connsiteY7" fmla="*/ 653794 h 784556"/>
              <a:gd name="connsiteX8" fmla="*/ 0 w 8387861"/>
              <a:gd name="connsiteY8" fmla="*/ 130762 h 78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784556">
                <a:moveTo>
                  <a:pt x="0" y="130762"/>
                </a:moveTo>
                <a:cubicBezTo>
                  <a:pt x="0" y="58544"/>
                  <a:pt x="58544" y="0"/>
                  <a:pt x="130762" y="0"/>
                </a:cubicBezTo>
                <a:lnTo>
                  <a:pt x="8257099" y="0"/>
                </a:lnTo>
                <a:cubicBezTo>
                  <a:pt x="8329317" y="0"/>
                  <a:pt x="8387861" y="58544"/>
                  <a:pt x="8387861" y="130762"/>
                </a:cubicBezTo>
                <a:lnTo>
                  <a:pt x="8387861" y="653794"/>
                </a:lnTo>
                <a:cubicBezTo>
                  <a:pt x="8387861" y="726012"/>
                  <a:pt x="8329317" y="784556"/>
                  <a:pt x="8257099" y="784556"/>
                </a:cubicBezTo>
                <a:lnTo>
                  <a:pt x="130762" y="784556"/>
                </a:lnTo>
                <a:cubicBezTo>
                  <a:pt x="58544" y="784556"/>
                  <a:pt x="0" y="726012"/>
                  <a:pt x="0" y="653794"/>
                </a:cubicBezTo>
                <a:lnTo>
                  <a:pt x="0" y="13076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39" tIns="129739" rIns="129739" bIns="1297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I. Welcome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6AC93A-5A1C-1291-249E-15F5713A8E05}"/>
              </a:ext>
            </a:extLst>
          </p:cNvPr>
          <p:cNvSpPr/>
          <p:nvPr/>
        </p:nvSpPr>
        <p:spPr>
          <a:xfrm>
            <a:off x="838199" y="4260116"/>
            <a:ext cx="8387861" cy="1054233"/>
          </a:xfrm>
          <a:custGeom>
            <a:avLst/>
            <a:gdLst>
              <a:gd name="connsiteX0" fmla="*/ 0 w 8387861"/>
              <a:gd name="connsiteY0" fmla="*/ 202804 h 1216800"/>
              <a:gd name="connsiteX1" fmla="*/ 202804 w 8387861"/>
              <a:gd name="connsiteY1" fmla="*/ 0 h 1216800"/>
              <a:gd name="connsiteX2" fmla="*/ 8185057 w 8387861"/>
              <a:gd name="connsiteY2" fmla="*/ 0 h 1216800"/>
              <a:gd name="connsiteX3" fmla="*/ 8387861 w 8387861"/>
              <a:gd name="connsiteY3" fmla="*/ 202804 h 1216800"/>
              <a:gd name="connsiteX4" fmla="*/ 8387861 w 8387861"/>
              <a:gd name="connsiteY4" fmla="*/ 1013996 h 1216800"/>
              <a:gd name="connsiteX5" fmla="*/ 8185057 w 8387861"/>
              <a:gd name="connsiteY5" fmla="*/ 1216800 h 1216800"/>
              <a:gd name="connsiteX6" fmla="*/ 202804 w 8387861"/>
              <a:gd name="connsiteY6" fmla="*/ 1216800 h 1216800"/>
              <a:gd name="connsiteX7" fmla="*/ 0 w 8387861"/>
              <a:gd name="connsiteY7" fmla="*/ 1013996 h 1216800"/>
              <a:gd name="connsiteX8" fmla="*/ 0 w 8387861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8185057" y="0"/>
                </a:lnTo>
                <a:cubicBezTo>
                  <a:pt x="8297063" y="0"/>
                  <a:pt x="8387861" y="90798"/>
                  <a:pt x="8387861" y="202804"/>
                </a:cubicBezTo>
                <a:lnTo>
                  <a:pt x="8387861" y="1013996"/>
                </a:lnTo>
                <a:cubicBezTo>
                  <a:pt x="8387861" y="1126002"/>
                  <a:pt x="8297063" y="1216800"/>
                  <a:pt x="8185057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Oswald SemiBold"/>
              </a:rPr>
              <a:t>III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. Entrepreneurial Spotlight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D81CEA-E1F3-9E8F-B676-00E266D754E9}"/>
              </a:ext>
            </a:extLst>
          </p:cNvPr>
          <p:cNvSpPr/>
          <p:nvPr/>
        </p:nvSpPr>
        <p:spPr>
          <a:xfrm>
            <a:off x="838199" y="2704200"/>
            <a:ext cx="8387861" cy="1054233"/>
          </a:xfrm>
          <a:custGeom>
            <a:avLst/>
            <a:gdLst>
              <a:gd name="connsiteX0" fmla="*/ 0 w 8387861"/>
              <a:gd name="connsiteY0" fmla="*/ 202804 h 1216800"/>
              <a:gd name="connsiteX1" fmla="*/ 202804 w 8387861"/>
              <a:gd name="connsiteY1" fmla="*/ 0 h 1216800"/>
              <a:gd name="connsiteX2" fmla="*/ 8185057 w 8387861"/>
              <a:gd name="connsiteY2" fmla="*/ 0 h 1216800"/>
              <a:gd name="connsiteX3" fmla="*/ 8387861 w 8387861"/>
              <a:gd name="connsiteY3" fmla="*/ 202804 h 1216800"/>
              <a:gd name="connsiteX4" fmla="*/ 8387861 w 8387861"/>
              <a:gd name="connsiteY4" fmla="*/ 1013996 h 1216800"/>
              <a:gd name="connsiteX5" fmla="*/ 8185057 w 8387861"/>
              <a:gd name="connsiteY5" fmla="*/ 1216800 h 1216800"/>
              <a:gd name="connsiteX6" fmla="*/ 202804 w 8387861"/>
              <a:gd name="connsiteY6" fmla="*/ 1216800 h 1216800"/>
              <a:gd name="connsiteX7" fmla="*/ 0 w 8387861"/>
              <a:gd name="connsiteY7" fmla="*/ 1013996 h 1216800"/>
              <a:gd name="connsiteX8" fmla="*/ 0 w 8387861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8185057" y="0"/>
                </a:lnTo>
                <a:cubicBezTo>
                  <a:pt x="8297063" y="0"/>
                  <a:pt x="8387861" y="90798"/>
                  <a:pt x="8387861" y="202804"/>
                </a:cubicBezTo>
                <a:lnTo>
                  <a:pt x="8387861" y="1013996"/>
                </a:lnTo>
                <a:cubicBezTo>
                  <a:pt x="8387861" y="1126002"/>
                  <a:pt x="8297063" y="1216800"/>
                  <a:pt x="8185057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II. New Member Introductions</a:t>
            </a:r>
          </a:p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Arial Narrow"/>
              </a:rPr>
              <a:t>Please introduce yourself and let us know how we can connect with you.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142EA9-7A37-5F3F-09AA-C7BD022B28AE}"/>
              </a:ext>
            </a:extLst>
          </p:cNvPr>
          <p:cNvGrpSpPr/>
          <p:nvPr/>
        </p:nvGrpSpPr>
        <p:grpSpPr>
          <a:xfrm>
            <a:off x="838198" y="5816032"/>
            <a:ext cx="8387861" cy="790737"/>
            <a:chOff x="0" y="3915143"/>
            <a:chExt cx="8387861" cy="79073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8F909F-D724-AC36-0EF1-5FDE288B2106}"/>
                </a:ext>
              </a:extLst>
            </p:cNvPr>
            <p:cNvSpPr/>
            <p:nvPr/>
          </p:nvSpPr>
          <p:spPr>
            <a:xfrm>
              <a:off x="0" y="3915143"/>
              <a:ext cx="8387861" cy="79073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1192B6D-0EAD-9E7F-D43E-79EB38E5C515}"/>
                </a:ext>
              </a:extLst>
            </p:cNvPr>
            <p:cNvSpPr txBox="1"/>
            <p:nvPr/>
          </p:nvSpPr>
          <p:spPr>
            <a:xfrm>
              <a:off x="38601" y="3953744"/>
              <a:ext cx="8310659" cy="71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91440" marR="0" lvl="0" indent="0" algn="l" defTabSz="10668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IV. Community Announcements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89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EE6236-FD14-4AF3-C7A0-3A7A6CB5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37F2782-B6DF-0C02-C344-7A59BA2A36FF}"/>
              </a:ext>
            </a:extLst>
          </p:cNvPr>
          <p:cNvSpPr txBox="1">
            <a:spLocks/>
          </p:cNvSpPr>
          <p:nvPr/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bg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Considerations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 panose="02000303000000000000" pitchFamily="2" charset="77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62710-8859-9C7A-343E-E5BB06B1F4D3}"/>
              </a:ext>
            </a:extLst>
          </p:cNvPr>
          <p:cNvGrpSpPr/>
          <p:nvPr/>
        </p:nvGrpSpPr>
        <p:grpSpPr>
          <a:xfrm>
            <a:off x="601932" y="1792094"/>
            <a:ext cx="2599424" cy="3324354"/>
            <a:chOff x="585305" y="2049797"/>
            <a:chExt cx="2599424" cy="332435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EC7F336D-5FE0-E800-F36D-126874B8B666}"/>
                </a:ext>
              </a:extLst>
            </p:cNvPr>
            <p:cNvSpPr/>
            <p:nvPr/>
          </p:nvSpPr>
          <p:spPr>
            <a:xfrm>
              <a:off x="585305" y="3695047"/>
              <a:ext cx="2599424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11" name="Graphic 10" descr="Monthly calendar with solid fill">
              <a:extLst>
                <a:ext uri="{FF2B5EF4-FFF2-40B4-BE49-F238E27FC236}">
                  <a16:creationId xmlns:a16="http://schemas.microsoft.com/office/drawing/2014/main" id="{DEBB4401-D5CF-EF26-2865-D6686AD32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12269" y="2118519"/>
              <a:ext cx="1543539" cy="15435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C6F70F-4AEC-E9C2-17D2-DE09F3736DA0}"/>
                </a:ext>
              </a:extLst>
            </p:cNvPr>
            <p:cNvSpPr txBox="1"/>
            <p:nvPr/>
          </p:nvSpPr>
          <p:spPr>
            <a:xfrm>
              <a:off x="652835" y="3934434"/>
              <a:ext cx="2462405" cy="1200329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We begin promptly at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10am CT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 on the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ﬁrst Wednesday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 of each month. Calls are limited to one hour.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075A959-18D6-4AA3-6C94-477CCDC9CFDE}"/>
                </a:ext>
              </a:extLst>
            </p:cNvPr>
            <p:cNvSpPr/>
            <p:nvPr/>
          </p:nvSpPr>
          <p:spPr>
            <a:xfrm>
              <a:off x="585305" y="2049797"/>
              <a:ext cx="2590794" cy="3324354"/>
            </a:xfrm>
            <a:prstGeom prst="roundRect">
              <a:avLst>
                <a:gd name="adj" fmla="val 10417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7FD26F-F8FE-A6A2-B5DC-C48443EE7CCF}"/>
              </a:ext>
            </a:extLst>
          </p:cNvPr>
          <p:cNvGrpSpPr/>
          <p:nvPr/>
        </p:nvGrpSpPr>
        <p:grpSpPr>
          <a:xfrm>
            <a:off x="3438595" y="1792094"/>
            <a:ext cx="2320957" cy="3324354"/>
            <a:chOff x="3455505" y="2049797"/>
            <a:chExt cx="2320957" cy="332435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723FCBB-7464-4246-C57F-AB3FA85782D9}"/>
                </a:ext>
              </a:extLst>
            </p:cNvPr>
            <p:cNvSpPr/>
            <p:nvPr/>
          </p:nvSpPr>
          <p:spPr>
            <a:xfrm>
              <a:off x="3460835" y="3695047"/>
              <a:ext cx="2310296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9" name="Graphic 8" descr="Online meeting with solid fill">
              <a:extLst>
                <a:ext uri="{FF2B5EF4-FFF2-40B4-BE49-F238E27FC236}">
                  <a16:creationId xmlns:a16="http://schemas.microsoft.com/office/drawing/2014/main" id="{B309DBF1-8E2A-D7E6-0E7B-BDD433AF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851223" y="2118519"/>
              <a:ext cx="1543539" cy="15435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B895DE-F064-2B58-A3D7-1850EC6188E4}"/>
                </a:ext>
              </a:extLst>
            </p:cNvPr>
            <p:cNvSpPr txBox="1"/>
            <p:nvPr/>
          </p:nvSpPr>
          <p:spPr>
            <a:xfrm>
              <a:off x="3547324" y="4072933"/>
              <a:ext cx="2151335" cy="923330"/>
            </a:xfrm>
            <a:prstGeom prst="rect">
              <a:avLst/>
            </a:prstGeom>
            <a:noFill/>
            <a:ln>
              <a:noFill/>
            </a:ln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Meetings are recorded and will be made available upon request.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821A4E4-4D72-8213-AED6-0A0DBE02D742}"/>
                </a:ext>
              </a:extLst>
            </p:cNvPr>
            <p:cNvSpPr/>
            <p:nvPr/>
          </p:nvSpPr>
          <p:spPr>
            <a:xfrm>
              <a:off x="3455505" y="2049797"/>
              <a:ext cx="2320957" cy="3324354"/>
            </a:xfrm>
            <a:prstGeom prst="roundRect">
              <a:avLst>
                <a:gd name="adj" fmla="val 12153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028DDC-719D-019E-0C41-D8603D201C09}"/>
              </a:ext>
            </a:extLst>
          </p:cNvPr>
          <p:cNvGrpSpPr/>
          <p:nvPr/>
        </p:nvGrpSpPr>
        <p:grpSpPr>
          <a:xfrm>
            <a:off x="5996791" y="1792094"/>
            <a:ext cx="2313667" cy="3324354"/>
            <a:chOff x="6071705" y="2049797"/>
            <a:chExt cx="2313667" cy="33243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379C854-FB7B-0212-CF99-6136B9CAFD9E}"/>
                </a:ext>
              </a:extLst>
            </p:cNvPr>
            <p:cNvSpPr/>
            <p:nvPr/>
          </p:nvSpPr>
          <p:spPr>
            <a:xfrm>
              <a:off x="6075076" y="3695047"/>
              <a:ext cx="2310296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5" name="Graphic 4" descr="Mute speaker with solid fill">
              <a:extLst>
                <a:ext uri="{FF2B5EF4-FFF2-40B4-BE49-F238E27FC236}">
                  <a16:creationId xmlns:a16="http://schemas.microsoft.com/office/drawing/2014/main" id="{94CFD258-7B3C-19D1-9E0B-0DB0C5A8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457132" y="2096689"/>
              <a:ext cx="1543539" cy="15435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6A1985-DC69-BD86-F928-A3E0E4920A5B}"/>
                </a:ext>
              </a:extLst>
            </p:cNvPr>
            <p:cNvSpPr txBox="1"/>
            <p:nvPr/>
          </p:nvSpPr>
          <p:spPr>
            <a:xfrm>
              <a:off x="6338159" y="4072933"/>
              <a:ext cx="1781484" cy="923330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Please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mute your microphones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unless speaking.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365C84-3CDE-367B-88A3-D12BD3C263FA}"/>
                </a:ext>
              </a:extLst>
            </p:cNvPr>
            <p:cNvSpPr/>
            <p:nvPr/>
          </p:nvSpPr>
          <p:spPr>
            <a:xfrm>
              <a:off x="6071705" y="2049797"/>
              <a:ext cx="2313667" cy="3324354"/>
            </a:xfrm>
            <a:prstGeom prst="roundRect">
              <a:avLst>
                <a:gd name="adj" fmla="val 12138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0E3292-4454-4F0A-6EF5-8C6E33D9C463}"/>
              </a:ext>
            </a:extLst>
          </p:cNvPr>
          <p:cNvGrpSpPr/>
          <p:nvPr/>
        </p:nvGrpSpPr>
        <p:grpSpPr>
          <a:xfrm>
            <a:off x="8547696" y="1792094"/>
            <a:ext cx="3071152" cy="3324354"/>
            <a:chOff x="8664077" y="2049797"/>
            <a:chExt cx="3071152" cy="332435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487218C-E84E-D8BE-C1BE-8B9D76FCCED9}"/>
                </a:ext>
              </a:extLst>
            </p:cNvPr>
            <p:cNvSpPr/>
            <p:nvPr/>
          </p:nvSpPr>
          <p:spPr>
            <a:xfrm>
              <a:off x="8667471" y="3695047"/>
              <a:ext cx="3067758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3" name="Graphic 2" descr="Megaphone1 with solid fill">
              <a:extLst>
                <a:ext uri="{FF2B5EF4-FFF2-40B4-BE49-F238E27FC236}">
                  <a16:creationId xmlns:a16="http://schemas.microsoft.com/office/drawing/2014/main" id="{63D4B0A0-68C9-1304-7374-B31D0A65D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429581" y="2118519"/>
              <a:ext cx="1543539" cy="1543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DE37BE-4AA0-1A5F-B153-440196A6A2B3}"/>
                </a:ext>
              </a:extLst>
            </p:cNvPr>
            <p:cNvSpPr txBox="1"/>
            <p:nvPr/>
          </p:nvSpPr>
          <p:spPr>
            <a:xfrm>
              <a:off x="8719171" y="4072933"/>
              <a:ext cx="2957570" cy="923330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If you have an announcement, please make sure you send it in our announcement link on our website.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1A4D610-6C7F-82B5-E144-CBC02E773E09}"/>
                </a:ext>
              </a:extLst>
            </p:cNvPr>
            <p:cNvSpPr/>
            <p:nvPr/>
          </p:nvSpPr>
          <p:spPr>
            <a:xfrm>
              <a:off x="8664077" y="2049797"/>
              <a:ext cx="3067758" cy="3324354"/>
            </a:xfrm>
            <a:prstGeom prst="roundRect">
              <a:avLst>
                <a:gd name="adj" fmla="val 8748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89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C19F-3C39-FD63-F25E-118124D6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9892C77-CEA4-AAF5-D81B-7453F141F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254" y="810096"/>
            <a:ext cx="5715000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22520-035B-567E-B5D9-A3FF707F34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49772" y="1445009"/>
            <a:ext cx="3905249" cy="2440780"/>
          </a:xfrm>
          <a:prstGeom prst="rect">
            <a:avLst/>
          </a:prstGeom>
          <a:effectLst>
            <a:innerShdw blurRad="114300">
              <a:prstClr val="black">
                <a:alpha val="16000"/>
              </a:prstClr>
            </a:innerShdw>
          </a:effectLst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B203DC53-F8DD-A61F-EB7A-4F4E84F672A1}"/>
              </a:ext>
            </a:extLst>
          </p:cNvPr>
          <p:cNvSpPr txBox="1">
            <a:spLocks/>
          </p:cNvSpPr>
          <p:nvPr/>
        </p:nvSpPr>
        <p:spPr>
          <a:xfrm>
            <a:off x="8490371" y="4897286"/>
            <a:ext cx="3102203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bit.ly/AR-ESO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7FB31-D378-E152-5D93-52E32E4707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49772" y="4665673"/>
            <a:ext cx="1066800" cy="10668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AD64FFE-5554-AA16-696A-A7ACFB93DF60}"/>
              </a:ext>
            </a:extLst>
          </p:cNvPr>
          <p:cNvSpPr txBox="1">
            <a:spLocks/>
          </p:cNvSpPr>
          <p:nvPr/>
        </p:nvSpPr>
        <p:spPr>
          <a:xfrm>
            <a:off x="764138" y="4477776"/>
            <a:ext cx="4774063" cy="1442594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If you have questions or concerns, please contact: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Esperanza Massana Crane, SBED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Arkansas Economic Development Commission</a:t>
            </a:r>
          </a:p>
          <a:p>
            <a:r>
              <a:rPr lang="en-US" i="1" dirty="0"/>
              <a:t>EMassana@Arkansasedc.com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CD845-84B8-9AA3-26CC-166265465F68}"/>
              </a:ext>
            </a:extLst>
          </p:cNvPr>
          <p:cNvSpPr txBox="1"/>
          <p:nvPr/>
        </p:nvSpPr>
        <p:spPr>
          <a:xfrm>
            <a:off x="764138" y="548486"/>
            <a:ext cx="337329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anose="02000303000000000000" pitchFamily="2" charset="77"/>
                <a:ea typeface="+mn-ea"/>
                <a:cs typeface="+mn-cs"/>
              </a:rPr>
              <a:t>ESO Call Landing Page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9C740-23E9-3AA8-152B-4D8A79714926}"/>
              </a:ext>
            </a:extLst>
          </p:cNvPr>
          <p:cNvSpPr txBox="1"/>
          <p:nvPr/>
        </p:nvSpPr>
        <p:spPr>
          <a:xfrm>
            <a:off x="764138" y="2203734"/>
            <a:ext cx="4186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 central location where you can find important links such as the call’s joining link, community updates, the previous ESO slide deck, and more.</a:t>
            </a:r>
          </a:p>
        </p:txBody>
      </p:sp>
    </p:spTree>
    <p:extLst>
      <p:ext uri="{BB962C8B-B14F-4D97-AF65-F5344CB8AC3E}">
        <p14:creationId xmlns:p14="http://schemas.microsoft.com/office/powerpoint/2010/main" val="135160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3796849-7C37-8BAC-4A67-68DFED22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428" y="2904134"/>
            <a:ext cx="8819144" cy="1049731"/>
          </a:xfrm>
        </p:spPr>
        <p:txBody>
          <a:bodyPr/>
          <a:lstStyle/>
          <a:p>
            <a:pPr algn="ctr"/>
            <a:r>
              <a:rPr lang="en-US" dirty="0"/>
              <a:t>New Member Introductions </a:t>
            </a:r>
          </a:p>
        </p:txBody>
      </p:sp>
    </p:spTree>
    <p:extLst>
      <p:ext uri="{BB962C8B-B14F-4D97-AF65-F5344CB8AC3E}">
        <p14:creationId xmlns:p14="http://schemas.microsoft.com/office/powerpoint/2010/main" val="3653176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53AED-8C56-1791-06BE-5072B3AD0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row&#10;&#10;AI-generated content may be incorrect.">
            <a:extLst>
              <a:ext uri="{FF2B5EF4-FFF2-40B4-BE49-F238E27FC236}">
                <a16:creationId xmlns:a16="http://schemas.microsoft.com/office/drawing/2014/main" id="{15514381-FCBB-9754-A054-6808B4C06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834577"/>
            <a:ext cx="7772400" cy="56709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799C0B-6E5F-9DE5-BF13-935294DE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96731">
            <a:off x="2034502" y="1681437"/>
            <a:ext cx="5719087" cy="78103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+mn-lt"/>
              </a:rPr>
              <a:t>April 2026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F269A25-B554-B79A-2079-2255863D5500}"/>
              </a:ext>
            </a:extLst>
          </p:cNvPr>
          <p:cNvSpPr txBox="1">
            <a:spLocks/>
          </p:cNvSpPr>
          <p:nvPr/>
        </p:nvSpPr>
        <p:spPr>
          <a:xfrm rot="20996731">
            <a:off x="3081734" y="2487267"/>
            <a:ext cx="6322112" cy="14625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tx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Community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ANNOUNCEMENTS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5BDEB9-81F5-E56A-568F-FD693DD109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670" b="19059"/>
          <a:stretch>
            <a:fillRect/>
          </a:stretch>
        </p:blipFill>
        <p:spPr>
          <a:xfrm rot="21021774">
            <a:off x="2102012" y="125031"/>
            <a:ext cx="2891152" cy="1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B4BAE-0AB7-B732-F04C-354FB9267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12B0E8-C33A-06F4-A6B9-3C503B9DF518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AI-generated content may be incorrect.">
            <a:extLst>
              <a:ext uri="{FF2B5EF4-FFF2-40B4-BE49-F238E27FC236}">
                <a16:creationId xmlns:a16="http://schemas.microsoft.com/office/drawing/2014/main" id="{84292C01-E7F9-2A0A-8D1B-ACE4F7851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88" y="0"/>
            <a:ext cx="4233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0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41815-63CB-B7C1-AEDB-D1D6D7AC1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3C06EF-6E1D-6850-0967-2286F4F2AC4A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A9C476B6-5D17-EA35-012B-C0E4AE94F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65" y="0"/>
            <a:ext cx="9670869" cy="6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A3BAF-2EE0-E2C5-10E9-D9E1830FB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662F2A-F733-F752-AB4D-7237A3375EBE}"/>
              </a:ext>
            </a:extLst>
          </p:cNvPr>
          <p:cNvSpPr/>
          <p:nvPr/>
        </p:nvSpPr>
        <p:spPr>
          <a:xfrm>
            <a:off x="9738360" y="5884926"/>
            <a:ext cx="245364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DA86C3EA-10C4-976D-299F-C8C4C5F1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2"/>
          <a:stretch>
            <a:fillRect/>
          </a:stretch>
        </p:blipFill>
        <p:spPr>
          <a:xfrm>
            <a:off x="295839" y="0"/>
            <a:ext cx="11600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2130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D4D4C"/>
      </a:dk2>
      <a:lt2>
        <a:srgbClr val="E3E4E3"/>
      </a:lt2>
      <a:accent1>
        <a:srgbClr val="CE202F"/>
      </a:accent1>
      <a:accent2>
        <a:srgbClr val="4C4D4C"/>
      </a:accent2>
      <a:accent3>
        <a:srgbClr val="000000"/>
      </a:accent3>
      <a:accent4>
        <a:srgbClr val="8A8A89"/>
      </a:accent4>
      <a:accent5>
        <a:srgbClr val="2459A9"/>
      </a:accent5>
      <a:accent6>
        <a:srgbClr val="FFFEFE"/>
      </a:accent6>
      <a:hlink>
        <a:srgbClr val="2459A9"/>
      </a:hlink>
      <a:folHlink>
        <a:srgbClr val="183D74"/>
      </a:folHlink>
    </a:clrScheme>
    <a:fontScheme name="AEDC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FFA59EF-836C-714B-981C-48EB1960B37E}" vid="{DB42FA94-DA18-F948-953E-C97BD76111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5855</TotalTime>
  <Words>246</Words>
  <Application>Microsoft Office PowerPoint</Application>
  <PresentationFormat>Widescreen</PresentationFormat>
  <Paragraphs>39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Calibri</vt:lpstr>
      <vt:lpstr>Oswald</vt:lpstr>
      <vt:lpstr>OSWALD LIGHT</vt:lpstr>
      <vt:lpstr>Oswald Medium</vt:lpstr>
      <vt:lpstr>Oswald SemiBold</vt:lpstr>
      <vt:lpstr>Wingdings</vt:lpstr>
      <vt:lpstr>2_Office Theme</vt:lpstr>
      <vt:lpstr>Welcome to the ESO Call!</vt:lpstr>
      <vt:lpstr>April ESO Call Agenda</vt:lpstr>
      <vt:lpstr>PowerPoint Presentation</vt:lpstr>
      <vt:lpstr>PowerPoint Presentation</vt:lpstr>
      <vt:lpstr>New Member Introductions </vt:lpstr>
      <vt:lpstr>April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joining us!  See you next month!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Mallory Race</dc:creator>
  <cp:lastModifiedBy>Esperanza Massana</cp:lastModifiedBy>
  <cp:revision>6</cp:revision>
  <cp:lastPrinted>2026-01-06T15:26:13Z</cp:lastPrinted>
  <dcterms:created xsi:type="dcterms:W3CDTF">2025-12-01T21:59:49Z</dcterms:created>
  <dcterms:modified xsi:type="dcterms:W3CDTF">2026-04-06T21:03:04Z</dcterms:modified>
</cp:coreProperties>
</file>