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147481247" r:id="rId2"/>
    <p:sldId id="2146847455" r:id="rId3"/>
    <p:sldId id="2146847456" r:id="rId4"/>
    <p:sldId id="2146847452" r:id="rId5"/>
    <p:sldId id="2147481289" r:id="rId6"/>
    <p:sldId id="330" r:id="rId7"/>
    <p:sldId id="2146847458" r:id="rId8"/>
    <p:sldId id="2147481290" r:id="rId9"/>
    <p:sldId id="256" r:id="rId10"/>
    <p:sldId id="257" r:id="rId11"/>
    <p:sldId id="2147481292" r:id="rId12"/>
    <p:sldId id="2147481291" r:id="rId13"/>
    <p:sldId id="2147481293" r:id="rId14"/>
    <p:sldId id="2147481294" r:id="rId15"/>
    <p:sldId id="2147481295" r:id="rId16"/>
    <p:sldId id="2147481296" r:id="rId17"/>
    <p:sldId id="2146847459" r:id="rId1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60"/>
  </p:normalViewPr>
  <p:slideViewPr>
    <p:cSldViewPr snapToGrid="0">
      <p:cViewPr varScale="1">
        <p:scale>
          <a:sx n="58" d="100"/>
          <a:sy n="58" d="100"/>
        </p:scale>
        <p:origin x="8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598CBE-34CB-4B44-B766-42A0912D5CB2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8DF179-BA26-4FBF-9A96-AF09F7F56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DF179-BA26-4FBF-9A96-AF09F7F565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2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890EC-579F-8B98-28C8-009C2ACCD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71B0C6-0294-93C7-A28F-941456C47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2ADB8-A5E7-F0BD-5B76-DB828C807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90752-CF83-058E-D6C6-89A87BB63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D9501BDE-C8F1-A34E-BDC9-D89353561F0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764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e5413d75c5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e5413d75c5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rkansas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71DA1-8707-274E-ED13-0C4630616391}"/>
              </a:ext>
            </a:extLst>
          </p:cNvPr>
          <p:cNvSpPr/>
          <p:nvPr userDrawn="1"/>
        </p:nvSpPr>
        <p:spPr>
          <a:xfrm>
            <a:off x="-11725" y="-9939"/>
            <a:ext cx="797335" cy="6887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swald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0216" y="457200"/>
            <a:ext cx="10034954" cy="2555630"/>
          </a:xfrm>
        </p:spPr>
        <p:txBody>
          <a:bodyPr anchor="b">
            <a:noAutofit/>
          </a:bodyPr>
          <a:lstStyle>
            <a:lvl1pPr>
              <a:defRPr sz="6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30216" y="3313357"/>
            <a:ext cx="10034954" cy="2430952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None/>
              <a:defRPr sz="2400" b="0" i="0">
                <a:latin typeface="Oswald Medium" pitchFamily="2" charset="77"/>
              </a:defRPr>
            </a:lvl1pPr>
            <a:lvl2pPr marL="36576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>
                <a:latin typeface="Oswald" pitchFamily="2" charset="77"/>
              </a:defRPr>
            </a:lvl2pPr>
            <a:lvl3pPr marL="914400" indent="0">
              <a:lnSpc>
                <a:spcPct val="100000"/>
              </a:lnSpc>
              <a:spcAft>
                <a:spcPts val="600"/>
              </a:spcAft>
              <a:buNone/>
              <a:defRPr sz="1600" b="0" i="0">
                <a:latin typeface="Oswald" pitchFamily="2" charset="77"/>
              </a:defRPr>
            </a:lvl3pPr>
            <a:lvl4pPr marL="1371600" indent="0">
              <a:lnSpc>
                <a:spcPct val="100000"/>
              </a:lnSpc>
              <a:spcAft>
                <a:spcPts val="600"/>
              </a:spcAft>
              <a:buNone/>
              <a:defRPr sz="1400" b="0" i="0">
                <a:latin typeface="Oswald" pitchFamily="2" charset="77"/>
              </a:defRPr>
            </a:lvl4pPr>
            <a:lvl5pPr marL="1828800" indent="0">
              <a:lnSpc>
                <a:spcPct val="100000"/>
              </a:lnSpc>
              <a:buNone/>
              <a:defRPr sz="1400" b="0" i="0">
                <a:latin typeface="Oswald" pitchFamily="2" charset="77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5391A29-D8CD-1BB5-5B0E-1BB375621BB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725290" y="4421920"/>
            <a:ext cx="4233984" cy="3651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Oswald Medium" pitchFamily="2" charset="77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8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4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4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spc="150" dirty="0">
                <a:solidFill>
                  <a:schemeClr val="bg1"/>
                </a:solidFill>
                <a:latin typeface="Oswald Light" panose="02000303000000000000" pitchFamily="2" charset="77"/>
              </a:rPr>
              <a:t>Arkansas Economic Development Commission</a:t>
            </a:r>
          </a:p>
        </p:txBody>
      </p:sp>
    </p:spTree>
    <p:extLst>
      <p:ext uri="{BB962C8B-B14F-4D97-AF65-F5344CB8AC3E}">
        <p14:creationId xmlns:p14="http://schemas.microsoft.com/office/powerpoint/2010/main" val="158445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4C63-9807-FEAB-6485-89D3FEE6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66AC0-74B0-B6AD-245A-B50272A54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274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3000"/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2600"/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2400"/>
            </a:lvl3pPr>
            <a:lvl4pPr marL="1600200" indent="-228600">
              <a:buClr>
                <a:schemeClr val="tx1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7BB62-23F3-5A84-C387-5C5FEF3DE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274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3000"/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2600"/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2400"/>
            </a:lvl3pPr>
            <a:lvl4pPr marL="1600200" indent="-228600">
              <a:buClr>
                <a:schemeClr val="tx1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0357F-29F9-7FFD-9E73-1155AC5286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8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254A-5FA1-46E9-04D5-4F72E46C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224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03A5-4F14-CC84-C3CC-F4A2220D9C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38283"/>
            <a:ext cx="5157787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 b="1" i="0">
                <a:latin typeface="Oswald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A88BE-9966-A07E-BB97-DA9FFED84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2195"/>
            <a:ext cx="5157787" cy="368458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2200"/>
            </a:lvl3pPr>
            <a:lvl4pPr marL="1600200" indent="-228600">
              <a:buClr>
                <a:schemeClr val="tx1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FEA8D-B903-7F40-B3B7-7A3FB57042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38283"/>
            <a:ext cx="5183188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 b="1" i="0">
                <a:latin typeface="Oswald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67D4F-A260-04A7-AE45-8F69B2EA2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2195"/>
            <a:ext cx="5183188" cy="368458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2200"/>
            </a:lvl3pPr>
            <a:lvl4pPr marL="1600200" indent="-228600">
              <a:buClr>
                <a:schemeClr val="tx1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2AE9C2-57C6-AE11-2FD7-B033BCA27D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0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68D1-0856-0639-1340-2283454E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E57E-88B1-BDF8-3C99-ADB281477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67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690688"/>
            <a:ext cx="10515600" cy="126468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 evenly space logos, first select all images in a row. Next, select “Arrange &gt; Align &gt; Align Middle”, then select “Arrange &gt; Align &gt; Distribute Horizontally”.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0FF6EA-0FE1-FB50-25C7-EBC6AC1EF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Logos Slide Title</a:t>
            </a:r>
          </a:p>
        </p:txBody>
      </p:sp>
    </p:spTree>
    <p:extLst>
      <p:ext uri="{BB962C8B-B14F-4D97-AF65-F5344CB8AC3E}">
        <p14:creationId xmlns:p14="http://schemas.microsoft.com/office/powerpoint/2010/main" val="1255287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stimoni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38C0E9F-AE66-AC73-5880-BDB3409574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26588" y="4077535"/>
            <a:ext cx="1833562" cy="15001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A5EBD0D-8EB7-14E0-BE10-016A2E03C2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850" y="744496"/>
            <a:ext cx="1824301" cy="15001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D118E-D107-F82C-112C-7D0DFDDF8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70275" y="4589463"/>
            <a:ext cx="525145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Oswald Light" panose="02000303000000000000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the source of the quote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Stats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68D1-0856-0639-1340-2283454E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E57E-88B1-BDF8-3C99-ADB281477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F7E8265-BC2C-A693-E2BE-A24A377E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4589" y="4489821"/>
            <a:ext cx="3202822" cy="132556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5D4221-77EA-43A9-667B-A822A92DC1A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99530" y="4489821"/>
            <a:ext cx="3202822" cy="132556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D55D0FC-42C9-349A-B499-DB2BA7F7E9F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989648" y="4489821"/>
            <a:ext cx="3202822" cy="132556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4ED091-A8F1-C19E-72D2-3133F9213ED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803381" y="2320709"/>
            <a:ext cx="1569739" cy="1567830"/>
          </a:xfrm>
        </p:spPr>
        <p:txBody>
          <a:bodyPr wrap="square"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effectLst/>
                <a:latin typeface="Oswald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1st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26B6521-3197-A177-16F6-DC1F8B0E7F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298440" y="2320709"/>
            <a:ext cx="1569739" cy="1567830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effectLst/>
                <a:latin typeface="Oswald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10M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9FDB326-97AD-2638-5958-92740964003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793499" y="2320709"/>
            <a:ext cx="1569739" cy="1567830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effectLst/>
                <a:latin typeface="Oswald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7801EA-02D9-C9AC-B290-1C13CE1932FC}"/>
              </a:ext>
            </a:extLst>
          </p:cNvPr>
          <p:cNvSpPr/>
          <p:nvPr userDrawn="1"/>
        </p:nvSpPr>
        <p:spPr>
          <a:xfrm>
            <a:off x="8583396" y="2149090"/>
            <a:ext cx="1989943" cy="1989943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swald SemiBold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E54488-E18B-EEC3-7943-E3841B061F11}"/>
              </a:ext>
            </a:extLst>
          </p:cNvPr>
          <p:cNvSpPr/>
          <p:nvPr userDrawn="1"/>
        </p:nvSpPr>
        <p:spPr>
          <a:xfrm>
            <a:off x="5088337" y="2162276"/>
            <a:ext cx="1989943" cy="1989943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swald SemiBold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B74A81-A02F-8C7A-1AC1-3F55249A7721}"/>
              </a:ext>
            </a:extLst>
          </p:cNvPr>
          <p:cNvSpPr/>
          <p:nvPr userDrawn="1"/>
        </p:nvSpPr>
        <p:spPr>
          <a:xfrm>
            <a:off x="1598190" y="2149090"/>
            <a:ext cx="1989943" cy="1989943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swald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713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Stats -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68D1-0856-0639-1340-2283454E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E57E-88B1-BDF8-3C99-ADB281477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5D4221-77EA-43A9-667B-A822A92DC1A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60331" y="4281102"/>
            <a:ext cx="2220116" cy="11050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4ED091-A8F1-C19E-72D2-3133F9213ED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16081" y="2409241"/>
            <a:ext cx="1308616" cy="1377085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0" i="0">
                <a:solidFill>
                  <a:schemeClr val="bg1"/>
                </a:solidFill>
                <a:latin typeface="Oswald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1st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26B6521-3197-A177-16F6-DC1F8B0E7F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93389" y="2409241"/>
            <a:ext cx="1308616" cy="1377085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0" i="0">
                <a:solidFill>
                  <a:schemeClr val="bg1"/>
                </a:solidFill>
                <a:latin typeface="Oswald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5B6474-FB59-A3FD-94DE-7CD3533AC2D4}"/>
              </a:ext>
            </a:extLst>
          </p:cNvPr>
          <p:cNvSpPr/>
          <p:nvPr userDrawn="1"/>
        </p:nvSpPr>
        <p:spPr>
          <a:xfrm>
            <a:off x="6539908" y="2255494"/>
            <a:ext cx="1770194" cy="1770194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swald SemiBold" pitchFamily="2" charset="77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9FDB326-97AD-2638-5958-92740964003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770697" y="2409241"/>
            <a:ext cx="1308616" cy="1377085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0" i="0">
                <a:solidFill>
                  <a:schemeClr val="bg1"/>
                </a:solidFill>
                <a:latin typeface="Oswald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3%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25EB58-CD6F-28F9-1A1F-6EC823DF0E67}"/>
              </a:ext>
            </a:extLst>
          </p:cNvPr>
          <p:cNvSpPr/>
          <p:nvPr userDrawn="1"/>
        </p:nvSpPr>
        <p:spPr>
          <a:xfrm>
            <a:off x="3862600" y="2268680"/>
            <a:ext cx="1770194" cy="1770194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swald SemiBold" pitchFamily="2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AE88AE-E08F-447E-FCB4-622961E2E90C}"/>
              </a:ext>
            </a:extLst>
          </p:cNvPr>
          <p:cNvSpPr/>
          <p:nvPr userDrawn="1"/>
        </p:nvSpPr>
        <p:spPr>
          <a:xfrm>
            <a:off x="1185292" y="2255494"/>
            <a:ext cx="1770194" cy="1770194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swald SemiBold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9C38D3-D3DA-82B3-6E2C-1939A927CEF9}"/>
              </a:ext>
            </a:extLst>
          </p:cNvPr>
          <p:cNvSpPr/>
          <p:nvPr userDrawn="1"/>
        </p:nvSpPr>
        <p:spPr>
          <a:xfrm>
            <a:off x="9211388" y="2255494"/>
            <a:ext cx="1770194" cy="1770194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Oswald SemiBold" pitchFamily="2" charset="77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C6B401-14F9-6863-8D13-B6924018B3C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442177" y="2409241"/>
            <a:ext cx="1308616" cy="1377085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0" i="0">
                <a:solidFill>
                  <a:schemeClr val="bg1"/>
                </a:solidFill>
                <a:latin typeface="Oswald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57K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60DDFF-BC34-4CAE-6C2E-6D374C2928B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637639" y="4281102"/>
            <a:ext cx="2220116" cy="11050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70C78E-E4C5-ABEB-0C69-80C0DEAA2206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314947" y="4281102"/>
            <a:ext cx="2220116" cy="11050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66DF6F6-4F89-CE8C-3395-9F22523C9E49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986427" y="4281102"/>
            <a:ext cx="2220116" cy="11050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98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BCAA1-67AD-52F2-ACC9-98993DA9C9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89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B4AE-A5FE-93F2-C1B6-95EEFF3D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479FF-DD4F-D5AA-043D-D322D2B8B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571500" indent="-571500">
              <a:buClr>
                <a:schemeClr val="accent1"/>
              </a:buClr>
              <a:buFont typeface="Wingdings" pitchFamily="2" charset="2"/>
              <a:buChar char="§"/>
              <a:defRPr sz="3000"/>
            </a:lvl1pPr>
            <a:lvl2pPr marL="914400" indent="-457200">
              <a:buClr>
                <a:schemeClr val="accent4"/>
              </a:buClr>
              <a:buFont typeface="Wingdings" pitchFamily="2" charset="2"/>
              <a:buChar char="§"/>
              <a:defRPr sz="2600"/>
            </a:lvl2pPr>
            <a:lvl3pPr marL="1371600" indent="-457200">
              <a:buClr>
                <a:schemeClr val="accent5"/>
              </a:buClr>
              <a:buFont typeface="Wingdings" pitchFamily="2" charset="2"/>
              <a:buChar char="§"/>
              <a:defRPr sz="2400"/>
            </a:lvl3pPr>
            <a:lvl4pPr marL="1714500" indent="-342900">
              <a:buClr>
                <a:schemeClr val="accent3"/>
              </a:buClr>
              <a:buFont typeface="Wingdings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42A5E-0B01-675A-4741-C32D74D10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8B146-B9D1-CA15-7294-DA9DB80BD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81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19C72-5C04-6710-675D-2EBA8E6B5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3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USA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0216" y="457200"/>
            <a:ext cx="10034954" cy="2555630"/>
          </a:xfrm>
        </p:spPr>
        <p:txBody>
          <a:bodyPr anchor="b">
            <a:noAutofit/>
          </a:bodyPr>
          <a:lstStyle>
            <a:lvl1pPr>
              <a:defRPr sz="6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30216" y="3313357"/>
            <a:ext cx="10034954" cy="2430952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None/>
              <a:defRPr sz="2400" b="0" i="0">
                <a:latin typeface="Oswald Medium" pitchFamily="2" charset="77"/>
              </a:defRPr>
            </a:lvl1pPr>
            <a:lvl2pPr marL="36576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>
                <a:latin typeface="Oswald" pitchFamily="2" charset="77"/>
              </a:defRPr>
            </a:lvl2pPr>
            <a:lvl3pPr marL="914400" indent="0">
              <a:lnSpc>
                <a:spcPct val="100000"/>
              </a:lnSpc>
              <a:spcAft>
                <a:spcPts val="600"/>
              </a:spcAft>
              <a:buNone/>
              <a:defRPr sz="1600" b="0" i="0">
                <a:latin typeface="Oswald" pitchFamily="2" charset="77"/>
              </a:defRPr>
            </a:lvl3pPr>
            <a:lvl4pPr marL="1371600" indent="0">
              <a:lnSpc>
                <a:spcPct val="100000"/>
              </a:lnSpc>
              <a:spcAft>
                <a:spcPts val="600"/>
              </a:spcAft>
              <a:buNone/>
              <a:defRPr sz="1400" b="0" i="0">
                <a:latin typeface="Oswald" pitchFamily="2" charset="77"/>
              </a:defRPr>
            </a:lvl4pPr>
            <a:lvl5pPr marL="1828800" indent="0">
              <a:lnSpc>
                <a:spcPct val="100000"/>
              </a:lnSpc>
              <a:buNone/>
              <a:defRPr sz="1400" b="0" i="0">
                <a:latin typeface="Oswald" pitchFamily="2" charset="77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66F17-014F-61A6-5440-3F86AC74D8C4}"/>
              </a:ext>
            </a:extLst>
          </p:cNvPr>
          <p:cNvSpPr/>
          <p:nvPr userDrawn="1"/>
        </p:nvSpPr>
        <p:spPr>
          <a:xfrm>
            <a:off x="-11725" y="-9939"/>
            <a:ext cx="797335" cy="6887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swald" pitchFamily="2" charset="77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75F7664-BB58-EECE-5604-02FC797CB03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725290" y="4421920"/>
            <a:ext cx="4233984" cy="3651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Oswald Medium" pitchFamily="2" charset="77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8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4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4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spc="150" dirty="0">
                <a:solidFill>
                  <a:schemeClr val="bg1"/>
                </a:solidFill>
                <a:latin typeface="Oswald Light" panose="02000303000000000000" pitchFamily="2" charset="77"/>
              </a:rPr>
              <a:t>Arkansas Economic Development Commission</a:t>
            </a:r>
          </a:p>
        </p:txBody>
      </p:sp>
    </p:spTree>
    <p:extLst>
      <p:ext uri="{BB962C8B-B14F-4D97-AF65-F5344CB8AC3E}">
        <p14:creationId xmlns:p14="http://schemas.microsoft.com/office/powerpoint/2010/main" val="4264861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ansas Map with P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AFAE90-911C-A276-EAFF-0AFD87706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02634" y="700087"/>
            <a:ext cx="61341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70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ansas Map with Pins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AFAE90-911C-A276-EAFF-0AFD87706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178035" y="700087"/>
            <a:ext cx="61341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22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 Map with P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33547E-D149-8260-36CC-68657273595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4772025" y="1408287"/>
            <a:ext cx="6987846" cy="43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9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 Map with Pins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33547E-D149-8260-36CC-68657273595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326821" y="533914"/>
            <a:ext cx="9319699" cy="57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25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2407503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407503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1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34E4FD-CB3E-B667-589F-F07827474BB2}"/>
              </a:ext>
            </a:extLst>
          </p:cNvPr>
          <p:cNvSpPr/>
          <p:nvPr userDrawn="1"/>
        </p:nvSpPr>
        <p:spPr>
          <a:xfrm>
            <a:off x="6107723" y="0"/>
            <a:ext cx="6096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swald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081"/>
            <a:ext cx="4343400" cy="1997196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429000"/>
            <a:ext cx="4343400" cy="1997197"/>
          </a:xfrm>
        </p:spPr>
        <p:txBody>
          <a:bodyPr numCol="1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6420364-C470-B936-CAA1-2121A64A3D3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078791" y="6076077"/>
            <a:ext cx="1124931" cy="56054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BA57E34-F815-F0DD-D254-18E65CF7486A}"/>
              </a:ext>
            </a:extLst>
          </p:cNvPr>
          <p:cNvGrpSpPr/>
          <p:nvPr userDrawn="1"/>
        </p:nvGrpSpPr>
        <p:grpSpPr>
          <a:xfrm>
            <a:off x="9925050" y="6075003"/>
            <a:ext cx="1153741" cy="560546"/>
            <a:chOff x="9925050" y="6075003"/>
            <a:chExt cx="1153741" cy="5605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24E057-A582-5A4D-06D5-116FA009FEEF}"/>
                </a:ext>
              </a:extLst>
            </p:cNvPr>
            <p:cNvSpPr/>
            <p:nvPr userDrawn="1"/>
          </p:nvSpPr>
          <p:spPr>
            <a:xfrm>
              <a:off x="9925050" y="6075003"/>
              <a:ext cx="1153741" cy="560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16D3330-C14B-83B2-214C-75C818ED3F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5670" b="19059"/>
            <a:stretch>
              <a:fillRect/>
            </a:stretch>
          </p:blipFill>
          <p:spPr>
            <a:xfrm>
              <a:off x="9930451" y="6075003"/>
              <a:ext cx="1133615" cy="560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25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34E4FD-CB3E-B667-589F-F07827474BB2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swald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12"/>
            <a:ext cx="4114800" cy="446649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D9486CE-04AB-A96B-3353-75C3207F0763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713780" y="1021573"/>
            <a:ext cx="3786553" cy="1202489"/>
          </a:xfrm>
        </p:spPr>
        <p:txBody>
          <a:bodyPr numCol="1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Statistic or facts about business, the workforce, education, quality of life, or Arkansas in general.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0B441DC-3043-7D74-55DB-66B3F813ABB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713781" y="2798586"/>
            <a:ext cx="3786553" cy="1202489"/>
          </a:xfrm>
        </p:spPr>
        <p:txBody>
          <a:bodyPr numCol="1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Right-click on icon, select ”Change Graphic &gt; From Icons”. Search for a relevant icon, then select “Insert”.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DF6F492-5C37-82B8-98FD-7F298902290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713782" y="4555051"/>
            <a:ext cx="3786552" cy="1202489"/>
          </a:xfrm>
        </p:spPr>
        <p:txBody>
          <a:bodyPr numCol="1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You can recolor the icons by selecting them, then using the paint bucket on the Home menu.</a:t>
            </a:r>
          </a:p>
        </p:txBody>
      </p:sp>
    </p:spTree>
    <p:extLst>
      <p:ext uri="{BB962C8B-B14F-4D97-AF65-F5344CB8AC3E}">
        <p14:creationId xmlns:p14="http://schemas.microsoft.com/office/powerpoint/2010/main" val="3291507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34E4FD-CB3E-B667-589F-F07827474BB2}"/>
              </a:ext>
            </a:extLst>
          </p:cNvPr>
          <p:cNvSpPr/>
          <p:nvPr userDrawn="1"/>
        </p:nvSpPr>
        <p:spPr>
          <a:xfrm>
            <a:off x="0" y="5029199"/>
            <a:ext cx="12201939" cy="18288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swald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8" y="5317435"/>
            <a:ext cx="9780104" cy="710362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37590" y="2812775"/>
            <a:ext cx="2888974" cy="1843419"/>
          </a:xfrm>
        </p:spPr>
        <p:txBody>
          <a:bodyPr numCol="1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Statistic or facts about business, the workforce, education, quality of life, or Arkansas in general.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CBED325-7B8F-BF1B-B76D-DF129FBBE77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78791" y="6076077"/>
            <a:ext cx="1124932" cy="560546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4BD5D9-B6BF-EE68-1748-80F1A166DD5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651513" y="2812775"/>
            <a:ext cx="2888974" cy="1843419"/>
          </a:xfrm>
        </p:spPr>
        <p:txBody>
          <a:bodyPr numCol="1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Right-click on icon, select ”Change Graphic &gt; From Icons”. Search for a relevant icon, then select “Insert”.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CB77985-4D15-A5E6-2DE2-46088DBA72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365436" y="2812775"/>
            <a:ext cx="2888974" cy="1843419"/>
          </a:xfrm>
        </p:spPr>
        <p:txBody>
          <a:bodyPr numCol="1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Oswa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You can recolor the icons by selecting them, then using the paint bucket on the Home menu.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96ABD3-3540-B36A-BB22-7C9CBFCB2946}"/>
              </a:ext>
            </a:extLst>
          </p:cNvPr>
          <p:cNvGrpSpPr/>
          <p:nvPr userDrawn="1"/>
        </p:nvGrpSpPr>
        <p:grpSpPr>
          <a:xfrm>
            <a:off x="9925050" y="6075003"/>
            <a:ext cx="1153741" cy="560546"/>
            <a:chOff x="9925050" y="6075003"/>
            <a:chExt cx="1153741" cy="5605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75B640-174D-7A3E-A485-B9799306B298}"/>
                </a:ext>
              </a:extLst>
            </p:cNvPr>
            <p:cNvSpPr/>
            <p:nvPr userDrawn="1"/>
          </p:nvSpPr>
          <p:spPr>
            <a:xfrm>
              <a:off x="9925050" y="6075003"/>
              <a:ext cx="1153741" cy="560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A6DCE68-3076-AF28-9DC8-FB308848D9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5670" b="19059"/>
            <a:stretch>
              <a:fillRect/>
            </a:stretch>
          </p:blipFill>
          <p:spPr>
            <a:xfrm>
              <a:off x="9930451" y="6075003"/>
              <a:ext cx="1133615" cy="560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772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Slide [Light]">
  <p:cSld name="Simple Title Slide [Light]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561933" y="1282867"/>
            <a:ext cx="5142800" cy="62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Light"/>
              <a:buNone/>
              <a:defRPr sz="4533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Font typeface="Inter Black"/>
              <a:buNone/>
              <a:defRPr sz="4533"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Font typeface="Inter Black"/>
              <a:buNone/>
              <a:defRPr sz="4533"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Font typeface="Inter Black"/>
              <a:buNone/>
              <a:defRPr sz="4533"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Font typeface="Inter Black"/>
              <a:buNone/>
              <a:defRPr sz="4533"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Font typeface="Inter Black"/>
              <a:buNone/>
              <a:defRPr sz="4533"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Font typeface="Inter Black"/>
              <a:buNone/>
              <a:defRPr sz="4533"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Font typeface="Inter Black"/>
              <a:buNone/>
              <a:defRPr sz="4533"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Font typeface="Inter Black"/>
              <a:buNone/>
              <a:defRPr sz="4533"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>
            <a:endParaRPr/>
          </a:p>
        </p:txBody>
      </p:sp>
      <p:cxnSp>
        <p:nvCxnSpPr>
          <p:cNvPr id="71" name="Google Shape;71;p16"/>
          <p:cNvCxnSpPr/>
          <p:nvPr/>
        </p:nvCxnSpPr>
        <p:spPr>
          <a:xfrm>
            <a:off x="0" y="3559000"/>
            <a:ext cx="12213600" cy="2862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6"/>
          <p:cNvCxnSpPr/>
          <p:nvPr/>
        </p:nvCxnSpPr>
        <p:spPr>
          <a:xfrm>
            <a:off x="0" y="216800"/>
            <a:ext cx="12219200" cy="1987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16"/>
          <p:cNvCxnSpPr/>
          <p:nvPr/>
        </p:nvCxnSpPr>
        <p:spPr>
          <a:xfrm rot="10800000" flipH="1">
            <a:off x="0" y="3728600"/>
            <a:ext cx="12176400" cy="3032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" name="Google Shape;74;p16"/>
          <p:cNvGrpSpPr/>
          <p:nvPr/>
        </p:nvGrpSpPr>
        <p:grpSpPr>
          <a:xfrm>
            <a:off x="302735" y="6357622"/>
            <a:ext cx="1041083" cy="135961"/>
            <a:chOff x="238125" y="2391025"/>
            <a:chExt cx="7143750" cy="932950"/>
          </a:xfrm>
        </p:grpSpPr>
        <p:sp>
          <p:nvSpPr>
            <p:cNvPr id="75" name="Google Shape;75;p16"/>
            <p:cNvSpPr/>
            <p:nvPr/>
          </p:nvSpPr>
          <p:spPr>
            <a:xfrm>
              <a:off x="1361525" y="2638025"/>
              <a:ext cx="738075" cy="672575"/>
            </a:xfrm>
            <a:custGeom>
              <a:avLst/>
              <a:gdLst/>
              <a:ahLst/>
              <a:cxnLst/>
              <a:rect l="l" t="t" r="r" b="b"/>
              <a:pathLst>
                <a:path w="29523" h="26903" extrusionOk="0">
                  <a:moveTo>
                    <a:pt x="6845" y="0"/>
                  </a:moveTo>
                  <a:lnTo>
                    <a:pt x="1" y="536"/>
                  </a:lnTo>
                  <a:lnTo>
                    <a:pt x="1" y="26902"/>
                  </a:lnTo>
                  <a:lnTo>
                    <a:pt x="6845" y="26902"/>
                  </a:lnTo>
                  <a:lnTo>
                    <a:pt x="6845" y="12618"/>
                  </a:lnTo>
                  <a:lnTo>
                    <a:pt x="6905" y="11666"/>
                  </a:lnTo>
                  <a:lnTo>
                    <a:pt x="7024" y="10773"/>
                  </a:lnTo>
                  <a:lnTo>
                    <a:pt x="7262" y="9940"/>
                  </a:lnTo>
                  <a:lnTo>
                    <a:pt x="7560" y="9166"/>
                  </a:lnTo>
                  <a:lnTo>
                    <a:pt x="7917" y="8452"/>
                  </a:lnTo>
                  <a:lnTo>
                    <a:pt x="8333" y="7737"/>
                  </a:lnTo>
                  <a:lnTo>
                    <a:pt x="8869" y="7083"/>
                  </a:lnTo>
                  <a:lnTo>
                    <a:pt x="9464" y="6488"/>
                  </a:lnTo>
                  <a:lnTo>
                    <a:pt x="10119" y="6011"/>
                  </a:lnTo>
                  <a:lnTo>
                    <a:pt x="10833" y="5535"/>
                  </a:lnTo>
                  <a:lnTo>
                    <a:pt x="11607" y="5119"/>
                  </a:lnTo>
                  <a:lnTo>
                    <a:pt x="12440" y="4762"/>
                  </a:lnTo>
                  <a:lnTo>
                    <a:pt x="13333" y="4523"/>
                  </a:lnTo>
                  <a:lnTo>
                    <a:pt x="14285" y="4345"/>
                  </a:lnTo>
                  <a:lnTo>
                    <a:pt x="15297" y="4226"/>
                  </a:lnTo>
                  <a:lnTo>
                    <a:pt x="16368" y="4166"/>
                  </a:lnTo>
                  <a:lnTo>
                    <a:pt x="17083" y="4226"/>
                  </a:lnTo>
                  <a:lnTo>
                    <a:pt x="17797" y="4285"/>
                  </a:lnTo>
                  <a:lnTo>
                    <a:pt x="18392" y="4464"/>
                  </a:lnTo>
                  <a:lnTo>
                    <a:pt x="19047" y="4642"/>
                  </a:lnTo>
                  <a:lnTo>
                    <a:pt x="19582" y="4940"/>
                  </a:lnTo>
                  <a:lnTo>
                    <a:pt x="20118" y="5238"/>
                  </a:lnTo>
                  <a:lnTo>
                    <a:pt x="20535" y="5595"/>
                  </a:lnTo>
                  <a:lnTo>
                    <a:pt x="21011" y="6011"/>
                  </a:lnTo>
                  <a:lnTo>
                    <a:pt x="21368" y="6488"/>
                  </a:lnTo>
                  <a:lnTo>
                    <a:pt x="21725" y="6964"/>
                  </a:lnTo>
                  <a:lnTo>
                    <a:pt x="21963" y="7559"/>
                  </a:lnTo>
                  <a:lnTo>
                    <a:pt x="22261" y="8154"/>
                  </a:lnTo>
                  <a:lnTo>
                    <a:pt x="22439" y="8809"/>
                  </a:lnTo>
                  <a:lnTo>
                    <a:pt x="22558" y="9463"/>
                  </a:lnTo>
                  <a:lnTo>
                    <a:pt x="22677" y="10237"/>
                  </a:lnTo>
                  <a:lnTo>
                    <a:pt x="22677" y="11011"/>
                  </a:lnTo>
                  <a:lnTo>
                    <a:pt x="22677" y="26902"/>
                  </a:lnTo>
                  <a:lnTo>
                    <a:pt x="29522" y="26902"/>
                  </a:lnTo>
                  <a:lnTo>
                    <a:pt x="29522" y="9166"/>
                  </a:lnTo>
                  <a:lnTo>
                    <a:pt x="29463" y="8154"/>
                  </a:lnTo>
                  <a:lnTo>
                    <a:pt x="29344" y="7142"/>
                  </a:lnTo>
                  <a:lnTo>
                    <a:pt x="29105" y="6249"/>
                  </a:lnTo>
                  <a:lnTo>
                    <a:pt x="28808" y="5357"/>
                  </a:lnTo>
                  <a:lnTo>
                    <a:pt x="28391" y="4523"/>
                  </a:lnTo>
                  <a:lnTo>
                    <a:pt x="27915" y="3750"/>
                  </a:lnTo>
                  <a:lnTo>
                    <a:pt x="27320" y="3095"/>
                  </a:lnTo>
                  <a:lnTo>
                    <a:pt x="26606" y="2440"/>
                  </a:lnTo>
                  <a:lnTo>
                    <a:pt x="25891" y="1905"/>
                  </a:lnTo>
                  <a:lnTo>
                    <a:pt x="25058" y="1369"/>
                  </a:lnTo>
                  <a:lnTo>
                    <a:pt x="24106" y="952"/>
                  </a:lnTo>
                  <a:lnTo>
                    <a:pt x="23154" y="655"/>
                  </a:lnTo>
                  <a:lnTo>
                    <a:pt x="22082" y="357"/>
                  </a:lnTo>
                  <a:lnTo>
                    <a:pt x="21011" y="179"/>
                  </a:lnTo>
                  <a:lnTo>
                    <a:pt x="19821" y="60"/>
                  </a:lnTo>
                  <a:lnTo>
                    <a:pt x="17618" y="60"/>
                  </a:lnTo>
                  <a:lnTo>
                    <a:pt x="16726" y="119"/>
                  </a:lnTo>
                  <a:lnTo>
                    <a:pt x="15773" y="238"/>
                  </a:lnTo>
                  <a:lnTo>
                    <a:pt x="14880" y="417"/>
                  </a:lnTo>
                  <a:lnTo>
                    <a:pt x="13988" y="595"/>
                  </a:lnTo>
                  <a:lnTo>
                    <a:pt x="13154" y="833"/>
                  </a:lnTo>
                  <a:lnTo>
                    <a:pt x="12321" y="1131"/>
                  </a:lnTo>
                  <a:lnTo>
                    <a:pt x="11488" y="1488"/>
                  </a:lnTo>
                  <a:lnTo>
                    <a:pt x="10833" y="1845"/>
                  </a:lnTo>
                  <a:lnTo>
                    <a:pt x="10178" y="2202"/>
                  </a:lnTo>
                  <a:lnTo>
                    <a:pt x="9524" y="2619"/>
                  </a:lnTo>
                  <a:lnTo>
                    <a:pt x="8929" y="3035"/>
                  </a:lnTo>
                  <a:lnTo>
                    <a:pt x="8333" y="3512"/>
                  </a:lnTo>
                  <a:lnTo>
                    <a:pt x="7798" y="3988"/>
                  </a:lnTo>
                  <a:lnTo>
                    <a:pt x="7322" y="4464"/>
                  </a:lnTo>
                  <a:lnTo>
                    <a:pt x="6845" y="5000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2266225" y="2391025"/>
              <a:ext cx="788650" cy="932950"/>
            </a:xfrm>
            <a:custGeom>
              <a:avLst/>
              <a:gdLst/>
              <a:ahLst/>
              <a:cxnLst/>
              <a:rect l="l" t="t" r="r" b="b"/>
              <a:pathLst>
                <a:path w="31546" h="37318" extrusionOk="0">
                  <a:moveTo>
                    <a:pt x="31545" y="36782"/>
                  </a:moveTo>
                  <a:lnTo>
                    <a:pt x="31545" y="0"/>
                  </a:lnTo>
                  <a:lnTo>
                    <a:pt x="24701" y="536"/>
                  </a:lnTo>
                  <a:lnTo>
                    <a:pt x="24701" y="13987"/>
                  </a:lnTo>
                  <a:lnTo>
                    <a:pt x="24701" y="13987"/>
                  </a:lnTo>
                  <a:lnTo>
                    <a:pt x="23570" y="13094"/>
                  </a:lnTo>
                  <a:lnTo>
                    <a:pt x="22320" y="12261"/>
                  </a:lnTo>
                  <a:lnTo>
                    <a:pt x="21070" y="11547"/>
                  </a:lnTo>
                  <a:lnTo>
                    <a:pt x="19760" y="10951"/>
                  </a:lnTo>
                  <a:lnTo>
                    <a:pt x="18332" y="10535"/>
                  </a:lnTo>
                  <a:lnTo>
                    <a:pt x="16904" y="10178"/>
                  </a:lnTo>
                  <a:lnTo>
                    <a:pt x="15416" y="9999"/>
                  </a:lnTo>
                  <a:lnTo>
                    <a:pt x="13928" y="9940"/>
                  </a:lnTo>
                  <a:lnTo>
                    <a:pt x="13928" y="9940"/>
                  </a:lnTo>
                  <a:lnTo>
                    <a:pt x="12380" y="9999"/>
                  </a:lnTo>
                  <a:lnTo>
                    <a:pt x="10952" y="10118"/>
                  </a:lnTo>
                  <a:lnTo>
                    <a:pt x="9583" y="10416"/>
                  </a:lnTo>
                  <a:lnTo>
                    <a:pt x="8273" y="10832"/>
                  </a:lnTo>
                  <a:lnTo>
                    <a:pt x="7023" y="11308"/>
                  </a:lnTo>
                  <a:lnTo>
                    <a:pt x="5893" y="11963"/>
                  </a:lnTo>
                  <a:lnTo>
                    <a:pt x="4821" y="12677"/>
                  </a:lnTo>
                  <a:lnTo>
                    <a:pt x="4345" y="13035"/>
                  </a:lnTo>
                  <a:lnTo>
                    <a:pt x="3869" y="13511"/>
                  </a:lnTo>
                  <a:lnTo>
                    <a:pt x="3869" y="13511"/>
                  </a:lnTo>
                  <a:lnTo>
                    <a:pt x="3393" y="13927"/>
                  </a:lnTo>
                  <a:lnTo>
                    <a:pt x="2976" y="14403"/>
                  </a:lnTo>
                  <a:lnTo>
                    <a:pt x="2560" y="14939"/>
                  </a:lnTo>
                  <a:lnTo>
                    <a:pt x="2202" y="15475"/>
                  </a:lnTo>
                  <a:lnTo>
                    <a:pt x="1845" y="16010"/>
                  </a:lnTo>
                  <a:lnTo>
                    <a:pt x="1548" y="16546"/>
                  </a:lnTo>
                  <a:lnTo>
                    <a:pt x="1012" y="17796"/>
                  </a:lnTo>
                  <a:lnTo>
                    <a:pt x="536" y="19046"/>
                  </a:lnTo>
                  <a:lnTo>
                    <a:pt x="238" y="20415"/>
                  </a:lnTo>
                  <a:lnTo>
                    <a:pt x="60" y="21843"/>
                  </a:lnTo>
                  <a:lnTo>
                    <a:pt x="0" y="23272"/>
                  </a:lnTo>
                  <a:lnTo>
                    <a:pt x="0" y="23272"/>
                  </a:lnTo>
                  <a:lnTo>
                    <a:pt x="60" y="24819"/>
                  </a:lnTo>
                  <a:lnTo>
                    <a:pt x="238" y="26307"/>
                  </a:lnTo>
                  <a:lnTo>
                    <a:pt x="595" y="27736"/>
                  </a:lnTo>
                  <a:lnTo>
                    <a:pt x="1012" y="29045"/>
                  </a:lnTo>
                  <a:lnTo>
                    <a:pt x="1548" y="30295"/>
                  </a:lnTo>
                  <a:lnTo>
                    <a:pt x="2202" y="31426"/>
                  </a:lnTo>
                  <a:lnTo>
                    <a:pt x="2560" y="32021"/>
                  </a:lnTo>
                  <a:lnTo>
                    <a:pt x="2976" y="32497"/>
                  </a:lnTo>
                  <a:lnTo>
                    <a:pt x="3393" y="33033"/>
                  </a:lnTo>
                  <a:lnTo>
                    <a:pt x="3869" y="33509"/>
                  </a:lnTo>
                  <a:lnTo>
                    <a:pt x="3869" y="33509"/>
                  </a:lnTo>
                  <a:lnTo>
                    <a:pt x="4821" y="34342"/>
                  </a:lnTo>
                  <a:lnTo>
                    <a:pt x="5893" y="35116"/>
                  </a:lnTo>
                  <a:lnTo>
                    <a:pt x="7023" y="35771"/>
                  </a:lnTo>
                  <a:lnTo>
                    <a:pt x="8273" y="36306"/>
                  </a:lnTo>
                  <a:lnTo>
                    <a:pt x="9583" y="36723"/>
                  </a:lnTo>
                  <a:lnTo>
                    <a:pt x="11011" y="37080"/>
                  </a:lnTo>
                  <a:lnTo>
                    <a:pt x="12499" y="37258"/>
                  </a:lnTo>
                  <a:lnTo>
                    <a:pt x="14047" y="37318"/>
                  </a:lnTo>
                  <a:lnTo>
                    <a:pt x="14047" y="37318"/>
                  </a:lnTo>
                  <a:lnTo>
                    <a:pt x="14880" y="37318"/>
                  </a:lnTo>
                  <a:lnTo>
                    <a:pt x="15713" y="37258"/>
                  </a:lnTo>
                  <a:lnTo>
                    <a:pt x="16546" y="37139"/>
                  </a:lnTo>
                  <a:lnTo>
                    <a:pt x="17320" y="37020"/>
                  </a:lnTo>
                  <a:lnTo>
                    <a:pt x="18094" y="36842"/>
                  </a:lnTo>
                  <a:lnTo>
                    <a:pt x="18868" y="36663"/>
                  </a:lnTo>
                  <a:lnTo>
                    <a:pt x="19641" y="36425"/>
                  </a:lnTo>
                  <a:lnTo>
                    <a:pt x="20356" y="36128"/>
                  </a:lnTo>
                  <a:lnTo>
                    <a:pt x="21070" y="35830"/>
                  </a:lnTo>
                  <a:lnTo>
                    <a:pt x="21725" y="35473"/>
                  </a:lnTo>
                  <a:lnTo>
                    <a:pt x="22379" y="35116"/>
                  </a:lnTo>
                  <a:lnTo>
                    <a:pt x="23034" y="34699"/>
                  </a:lnTo>
                  <a:lnTo>
                    <a:pt x="23629" y="34283"/>
                  </a:lnTo>
                  <a:lnTo>
                    <a:pt x="24224" y="33806"/>
                  </a:lnTo>
                  <a:lnTo>
                    <a:pt x="24760" y="33271"/>
                  </a:lnTo>
                  <a:lnTo>
                    <a:pt x="25296" y="32735"/>
                  </a:lnTo>
                  <a:lnTo>
                    <a:pt x="25296" y="36782"/>
                  </a:lnTo>
                  <a:lnTo>
                    <a:pt x="31545" y="36782"/>
                  </a:lnTo>
                  <a:lnTo>
                    <a:pt x="31545" y="36782"/>
                  </a:lnTo>
                  <a:close/>
                  <a:moveTo>
                    <a:pt x="9583" y="16487"/>
                  </a:moveTo>
                  <a:lnTo>
                    <a:pt x="9583" y="16487"/>
                  </a:lnTo>
                  <a:lnTo>
                    <a:pt x="10178" y="15891"/>
                  </a:lnTo>
                  <a:lnTo>
                    <a:pt x="10833" y="15296"/>
                  </a:lnTo>
                  <a:lnTo>
                    <a:pt x="11547" y="14820"/>
                  </a:lnTo>
                  <a:lnTo>
                    <a:pt x="12261" y="14403"/>
                  </a:lnTo>
                  <a:lnTo>
                    <a:pt x="13035" y="14106"/>
                  </a:lnTo>
                  <a:lnTo>
                    <a:pt x="13868" y="13868"/>
                  </a:lnTo>
                  <a:lnTo>
                    <a:pt x="14761" y="13749"/>
                  </a:lnTo>
                  <a:lnTo>
                    <a:pt x="15654" y="13689"/>
                  </a:lnTo>
                  <a:lnTo>
                    <a:pt x="15654" y="13689"/>
                  </a:lnTo>
                  <a:lnTo>
                    <a:pt x="16606" y="13749"/>
                  </a:lnTo>
                  <a:lnTo>
                    <a:pt x="17558" y="13868"/>
                  </a:lnTo>
                  <a:lnTo>
                    <a:pt x="18451" y="14106"/>
                  </a:lnTo>
                  <a:lnTo>
                    <a:pt x="19284" y="14403"/>
                  </a:lnTo>
                  <a:lnTo>
                    <a:pt x="20058" y="14820"/>
                  </a:lnTo>
                  <a:lnTo>
                    <a:pt x="20832" y="15296"/>
                  </a:lnTo>
                  <a:lnTo>
                    <a:pt x="21546" y="15891"/>
                  </a:lnTo>
                  <a:lnTo>
                    <a:pt x="22141" y="16487"/>
                  </a:lnTo>
                  <a:lnTo>
                    <a:pt x="22141" y="16487"/>
                  </a:lnTo>
                  <a:lnTo>
                    <a:pt x="22736" y="17201"/>
                  </a:lnTo>
                  <a:lnTo>
                    <a:pt x="23272" y="17915"/>
                  </a:lnTo>
                  <a:lnTo>
                    <a:pt x="23689" y="18748"/>
                  </a:lnTo>
                  <a:lnTo>
                    <a:pt x="24046" y="19582"/>
                  </a:lnTo>
                  <a:lnTo>
                    <a:pt x="24343" y="20534"/>
                  </a:lnTo>
                  <a:lnTo>
                    <a:pt x="24581" y="21486"/>
                  </a:lnTo>
                  <a:lnTo>
                    <a:pt x="24701" y="22498"/>
                  </a:lnTo>
                  <a:lnTo>
                    <a:pt x="24760" y="23569"/>
                  </a:lnTo>
                  <a:lnTo>
                    <a:pt x="24760" y="23569"/>
                  </a:lnTo>
                  <a:lnTo>
                    <a:pt x="24701" y="24641"/>
                  </a:lnTo>
                  <a:lnTo>
                    <a:pt x="24581" y="25712"/>
                  </a:lnTo>
                  <a:lnTo>
                    <a:pt x="24403" y="26664"/>
                  </a:lnTo>
                  <a:lnTo>
                    <a:pt x="24105" y="27617"/>
                  </a:lnTo>
                  <a:lnTo>
                    <a:pt x="23748" y="28509"/>
                  </a:lnTo>
                  <a:lnTo>
                    <a:pt x="23272" y="29343"/>
                  </a:lnTo>
                  <a:lnTo>
                    <a:pt x="22796" y="30057"/>
                  </a:lnTo>
                  <a:lnTo>
                    <a:pt x="22201" y="30771"/>
                  </a:lnTo>
                  <a:lnTo>
                    <a:pt x="22201" y="30771"/>
                  </a:lnTo>
                  <a:lnTo>
                    <a:pt x="21606" y="31366"/>
                  </a:lnTo>
                  <a:lnTo>
                    <a:pt x="20891" y="31961"/>
                  </a:lnTo>
                  <a:lnTo>
                    <a:pt x="20177" y="32437"/>
                  </a:lnTo>
                  <a:lnTo>
                    <a:pt x="19344" y="32795"/>
                  </a:lnTo>
                  <a:lnTo>
                    <a:pt x="18511" y="33092"/>
                  </a:lnTo>
                  <a:lnTo>
                    <a:pt x="17618" y="33330"/>
                  </a:lnTo>
                  <a:lnTo>
                    <a:pt x="16665" y="33509"/>
                  </a:lnTo>
                  <a:lnTo>
                    <a:pt x="15654" y="33509"/>
                  </a:lnTo>
                  <a:lnTo>
                    <a:pt x="15654" y="33509"/>
                  </a:lnTo>
                  <a:lnTo>
                    <a:pt x="14761" y="33509"/>
                  </a:lnTo>
                  <a:lnTo>
                    <a:pt x="13868" y="33330"/>
                  </a:lnTo>
                  <a:lnTo>
                    <a:pt x="13035" y="33092"/>
                  </a:lnTo>
                  <a:lnTo>
                    <a:pt x="12261" y="32795"/>
                  </a:lnTo>
                  <a:lnTo>
                    <a:pt x="11487" y="32378"/>
                  </a:lnTo>
                  <a:lnTo>
                    <a:pt x="10773" y="31902"/>
                  </a:lnTo>
                  <a:lnTo>
                    <a:pt x="10178" y="31366"/>
                  </a:lnTo>
                  <a:lnTo>
                    <a:pt x="9583" y="30771"/>
                  </a:lnTo>
                  <a:lnTo>
                    <a:pt x="9583" y="30771"/>
                  </a:lnTo>
                  <a:lnTo>
                    <a:pt x="9047" y="30057"/>
                  </a:lnTo>
                  <a:lnTo>
                    <a:pt x="8571" y="29283"/>
                  </a:lnTo>
                  <a:lnTo>
                    <a:pt x="8154" y="28450"/>
                  </a:lnTo>
                  <a:lnTo>
                    <a:pt x="7797" y="27557"/>
                  </a:lnTo>
                  <a:lnTo>
                    <a:pt x="7500" y="26605"/>
                  </a:lnTo>
                  <a:lnTo>
                    <a:pt x="7321" y="25593"/>
                  </a:lnTo>
                  <a:lnTo>
                    <a:pt x="7202" y="24522"/>
                  </a:lnTo>
                  <a:lnTo>
                    <a:pt x="7142" y="23450"/>
                  </a:lnTo>
                  <a:lnTo>
                    <a:pt x="7142" y="23450"/>
                  </a:lnTo>
                  <a:lnTo>
                    <a:pt x="7202" y="22379"/>
                  </a:lnTo>
                  <a:lnTo>
                    <a:pt x="7321" y="21427"/>
                  </a:lnTo>
                  <a:lnTo>
                    <a:pt x="7559" y="20474"/>
                  </a:lnTo>
                  <a:lnTo>
                    <a:pt x="7857" y="19582"/>
                  </a:lnTo>
                  <a:lnTo>
                    <a:pt x="8214" y="18689"/>
                  </a:lnTo>
                  <a:lnTo>
                    <a:pt x="8630" y="17915"/>
                  </a:lnTo>
                  <a:lnTo>
                    <a:pt x="9107" y="17141"/>
                  </a:lnTo>
                  <a:lnTo>
                    <a:pt x="9583" y="16487"/>
                  </a:lnTo>
                  <a:lnTo>
                    <a:pt x="9583" y="164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4972825" y="2651400"/>
              <a:ext cx="827350" cy="659200"/>
            </a:xfrm>
            <a:custGeom>
              <a:avLst/>
              <a:gdLst/>
              <a:ahLst/>
              <a:cxnLst/>
              <a:rect l="l" t="t" r="r" b="b"/>
              <a:pathLst>
                <a:path w="33094" h="26368" extrusionOk="0">
                  <a:moveTo>
                    <a:pt x="1" y="1"/>
                  </a:moveTo>
                  <a:lnTo>
                    <a:pt x="13750" y="26367"/>
                  </a:lnTo>
                  <a:lnTo>
                    <a:pt x="19047" y="26367"/>
                  </a:lnTo>
                  <a:lnTo>
                    <a:pt x="33093" y="1"/>
                  </a:lnTo>
                  <a:lnTo>
                    <a:pt x="28451" y="1"/>
                  </a:lnTo>
                  <a:lnTo>
                    <a:pt x="18035" y="19642"/>
                  </a:lnTo>
                  <a:lnTo>
                    <a:pt x="79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5838825" y="2639500"/>
              <a:ext cx="827350" cy="684475"/>
            </a:xfrm>
            <a:custGeom>
              <a:avLst/>
              <a:gdLst/>
              <a:ahLst/>
              <a:cxnLst/>
              <a:rect l="l" t="t" r="r" b="b"/>
              <a:pathLst>
                <a:path w="33094" h="27379" extrusionOk="0">
                  <a:moveTo>
                    <a:pt x="16607" y="1"/>
                  </a:moveTo>
                  <a:lnTo>
                    <a:pt x="16607" y="1"/>
                  </a:lnTo>
                  <a:lnTo>
                    <a:pt x="14821" y="60"/>
                  </a:lnTo>
                  <a:lnTo>
                    <a:pt x="13155" y="179"/>
                  </a:lnTo>
                  <a:lnTo>
                    <a:pt x="11548" y="477"/>
                  </a:lnTo>
                  <a:lnTo>
                    <a:pt x="10000" y="893"/>
                  </a:lnTo>
                  <a:lnTo>
                    <a:pt x="8572" y="1369"/>
                  </a:lnTo>
                  <a:lnTo>
                    <a:pt x="7203" y="1965"/>
                  </a:lnTo>
                  <a:lnTo>
                    <a:pt x="5953" y="2679"/>
                  </a:lnTo>
                  <a:lnTo>
                    <a:pt x="5358" y="3096"/>
                  </a:lnTo>
                  <a:lnTo>
                    <a:pt x="4762" y="3512"/>
                  </a:lnTo>
                  <a:lnTo>
                    <a:pt x="4762" y="3512"/>
                  </a:lnTo>
                  <a:lnTo>
                    <a:pt x="4167" y="3988"/>
                  </a:lnTo>
                  <a:lnTo>
                    <a:pt x="3691" y="4464"/>
                  </a:lnTo>
                  <a:lnTo>
                    <a:pt x="3155" y="5000"/>
                  </a:lnTo>
                  <a:lnTo>
                    <a:pt x="2679" y="5536"/>
                  </a:lnTo>
                  <a:lnTo>
                    <a:pt x="2263" y="6131"/>
                  </a:lnTo>
                  <a:lnTo>
                    <a:pt x="1906" y="6726"/>
                  </a:lnTo>
                  <a:lnTo>
                    <a:pt x="1548" y="7321"/>
                  </a:lnTo>
                  <a:lnTo>
                    <a:pt x="1191" y="7976"/>
                  </a:lnTo>
                  <a:lnTo>
                    <a:pt x="953" y="8631"/>
                  </a:lnTo>
                  <a:lnTo>
                    <a:pt x="656" y="9285"/>
                  </a:lnTo>
                  <a:lnTo>
                    <a:pt x="477" y="9940"/>
                  </a:lnTo>
                  <a:lnTo>
                    <a:pt x="299" y="10654"/>
                  </a:lnTo>
                  <a:lnTo>
                    <a:pt x="180" y="11369"/>
                  </a:lnTo>
                  <a:lnTo>
                    <a:pt x="60" y="12142"/>
                  </a:lnTo>
                  <a:lnTo>
                    <a:pt x="1" y="12916"/>
                  </a:lnTo>
                  <a:lnTo>
                    <a:pt x="1" y="13690"/>
                  </a:lnTo>
                  <a:lnTo>
                    <a:pt x="1" y="13690"/>
                  </a:lnTo>
                  <a:lnTo>
                    <a:pt x="1" y="14464"/>
                  </a:lnTo>
                  <a:lnTo>
                    <a:pt x="60" y="15178"/>
                  </a:lnTo>
                  <a:lnTo>
                    <a:pt x="180" y="15951"/>
                  </a:lnTo>
                  <a:lnTo>
                    <a:pt x="299" y="16666"/>
                  </a:lnTo>
                  <a:lnTo>
                    <a:pt x="477" y="17380"/>
                  </a:lnTo>
                  <a:lnTo>
                    <a:pt x="656" y="18035"/>
                  </a:lnTo>
                  <a:lnTo>
                    <a:pt x="953" y="18749"/>
                  </a:lnTo>
                  <a:lnTo>
                    <a:pt x="1191" y="19344"/>
                  </a:lnTo>
                  <a:lnTo>
                    <a:pt x="1548" y="19999"/>
                  </a:lnTo>
                  <a:lnTo>
                    <a:pt x="1906" y="20594"/>
                  </a:lnTo>
                  <a:lnTo>
                    <a:pt x="2263" y="21189"/>
                  </a:lnTo>
                  <a:lnTo>
                    <a:pt x="2679" y="21725"/>
                  </a:lnTo>
                  <a:lnTo>
                    <a:pt x="3155" y="22320"/>
                  </a:lnTo>
                  <a:lnTo>
                    <a:pt x="3691" y="22796"/>
                  </a:lnTo>
                  <a:lnTo>
                    <a:pt x="4167" y="23332"/>
                  </a:lnTo>
                  <a:lnTo>
                    <a:pt x="4762" y="23808"/>
                  </a:lnTo>
                  <a:lnTo>
                    <a:pt x="4762" y="23808"/>
                  </a:lnTo>
                  <a:lnTo>
                    <a:pt x="5358" y="24225"/>
                  </a:lnTo>
                  <a:lnTo>
                    <a:pt x="5953" y="24641"/>
                  </a:lnTo>
                  <a:lnTo>
                    <a:pt x="7203" y="25355"/>
                  </a:lnTo>
                  <a:lnTo>
                    <a:pt x="8572" y="25951"/>
                  </a:lnTo>
                  <a:lnTo>
                    <a:pt x="10000" y="26486"/>
                  </a:lnTo>
                  <a:lnTo>
                    <a:pt x="11548" y="26843"/>
                  </a:lnTo>
                  <a:lnTo>
                    <a:pt x="13155" y="27141"/>
                  </a:lnTo>
                  <a:lnTo>
                    <a:pt x="14821" y="27319"/>
                  </a:lnTo>
                  <a:lnTo>
                    <a:pt x="16607" y="27379"/>
                  </a:lnTo>
                  <a:lnTo>
                    <a:pt x="16607" y="27379"/>
                  </a:lnTo>
                  <a:lnTo>
                    <a:pt x="18333" y="27319"/>
                  </a:lnTo>
                  <a:lnTo>
                    <a:pt x="19999" y="27141"/>
                  </a:lnTo>
                  <a:lnTo>
                    <a:pt x="21606" y="26843"/>
                  </a:lnTo>
                  <a:lnTo>
                    <a:pt x="23154" y="26486"/>
                  </a:lnTo>
                  <a:lnTo>
                    <a:pt x="24582" y="25951"/>
                  </a:lnTo>
                  <a:lnTo>
                    <a:pt x="25951" y="25355"/>
                  </a:lnTo>
                  <a:lnTo>
                    <a:pt x="27201" y="24641"/>
                  </a:lnTo>
                  <a:lnTo>
                    <a:pt x="27796" y="24225"/>
                  </a:lnTo>
                  <a:lnTo>
                    <a:pt x="28332" y="23808"/>
                  </a:lnTo>
                  <a:lnTo>
                    <a:pt x="28332" y="23808"/>
                  </a:lnTo>
                  <a:lnTo>
                    <a:pt x="28927" y="23332"/>
                  </a:lnTo>
                  <a:lnTo>
                    <a:pt x="29463" y="22796"/>
                  </a:lnTo>
                  <a:lnTo>
                    <a:pt x="29939" y="22320"/>
                  </a:lnTo>
                  <a:lnTo>
                    <a:pt x="30415" y="21725"/>
                  </a:lnTo>
                  <a:lnTo>
                    <a:pt x="30832" y="21189"/>
                  </a:lnTo>
                  <a:lnTo>
                    <a:pt x="31189" y="20594"/>
                  </a:lnTo>
                  <a:lnTo>
                    <a:pt x="31546" y="19999"/>
                  </a:lnTo>
                  <a:lnTo>
                    <a:pt x="31903" y="19344"/>
                  </a:lnTo>
                  <a:lnTo>
                    <a:pt x="32141" y="18689"/>
                  </a:lnTo>
                  <a:lnTo>
                    <a:pt x="32379" y="18035"/>
                  </a:lnTo>
                  <a:lnTo>
                    <a:pt x="32617" y="17380"/>
                  </a:lnTo>
                  <a:lnTo>
                    <a:pt x="32796" y="16666"/>
                  </a:lnTo>
                  <a:lnTo>
                    <a:pt x="32915" y="15951"/>
                  </a:lnTo>
                  <a:lnTo>
                    <a:pt x="32974" y="15178"/>
                  </a:lnTo>
                  <a:lnTo>
                    <a:pt x="33034" y="14464"/>
                  </a:lnTo>
                  <a:lnTo>
                    <a:pt x="33093" y="13690"/>
                  </a:lnTo>
                  <a:lnTo>
                    <a:pt x="33093" y="13690"/>
                  </a:lnTo>
                  <a:lnTo>
                    <a:pt x="33034" y="12916"/>
                  </a:lnTo>
                  <a:lnTo>
                    <a:pt x="32974" y="12142"/>
                  </a:lnTo>
                  <a:lnTo>
                    <a:pt x="32915" y="11369"/>
                  </a:lnTo>
                  <a:lnTo>
                    <a:pt x="32736" y="10654"/>
                  </a:lnTo>
                  <a:lnTo>
                    <a:pt x="32617" y="9940"/>
                  </a:lnTo>
                  <a:lnTo>
                    <a:pt x="32379" y="9285"/>
                  </a:lnTo>
                  <a:lnTo>
                    <a:pt x="32141" y="8631"/>
                  </a:lnTo>
                  <a:lnTo>
                    <a:pt x="31844" y="7976"/>
                  </a:lnTo>
                  <a:lnTo>
                    <a:pt x="31546" y="7321"/>
                  </a:lnTo>
                  <a:lnTo>
                    <a:pt x="31189" y="6726"/>
                  </a:lnTo>
                  <a:lnTo>
                    <a:pt x="30832" y="6131"/>
                  </a:lnTo>
                  <a:lnTo>
                    <a:pt x="30415" y="5536"/>
                  </a:lnTo>
                  <a:lnTo>
                    <a:pt x="29939" y="5000"/>
                  </a:lnTo>
                  <a:lnTo>
                    <a:pt x="29463" y="4464"/>
                  </a:lnTo>
                  <a:lnTo>
                    <a:pt x="28927" y="3988"/>
                  </a:lnTo>
                  <a:lnTo>
                    <a:pt x="28332" y="3512"/>
                  </a:lnTo>
                  <a:lnTo>
                    <a:pt x="28332" y="3512"/>
                  </a:lnTo>
                  <a:lnTo>
                    <a:pt x="27796" y="3096"/>
                  </a:lnTo>
                  <a:lnTo>
                    <a:pt x="27201" y="2679"/>
                  </a:lnTo>
                  <a:lnTo>
                    <a:pt x="25951" y="1965"/>
                  </a:lnTo>
                  <a:lnTo>
                    <a:pt x="24582" y="1369"/>
                  </a:lnTo>
                  <a:lnTo>
                    <a:pt x="23154" y="893"/>
                  </a:lnTo>
                  <a:lnTo>
                    <a:pt x="21606" y="477"/>
                  </a:lnTo>
                  <a:lnTo>
                    <a:pt x="19999" y="179"/>
                  </a:lnTo>
                  <a:lnTo>
                    <a:pt x="18333" y="60"/>
                  </a:lnTo>
                  <a:lnTo>
                    <a:pt x="16607" y="1"/>
                  </a:lnTo>
                  <a:lnTo>
                    <a:pt x="16607" y="1"/>
                  </a:lnTo>
                  <a:close/>
                  <a:moveTo>
                    <a:pt x="9881" y="6429"/>
                  </a:moveTo>
                  <a:lnTo>
                    <a:pt x="9881" y="6429"/>
                  </a:lnTo>
                  <a:lnTo>
                    <a:pt x="10536" y="5774"/>
                  </a:lnTo>
                  <a:lnTo>
                    <a:pt x="11250" y="5179"/>
                  </a:lnTo>
                  <a:lnTo>
                    <a:pt x="11964" y="4643"/>
                  </a:lnTo>
                  <a:lnTo>
                    <a:pt x="12798" y="4226"/>
                  </a:lnTo>
                  <a:lnTo>
                    <a:pt x="13690" y="3869"/>
                  </a:lnTo>
                  <a:lnTo>
                    <a:pt x="14583" y="3631"/>
                  </a:lnTo>
                  <a:lnTo>
                    <a:pt x="15535" y="3453"/>
                  </a:lnTo>
                  <a:lnTo>
                    <a:pt x="16547" y="3393"/>
                  </a:lnTo>
                  <a:lnTo>
                    <a:pt x="16547" y="3393"/>
                  </a:lnTo>
                  <a:lnTo>
                    <a:pt x="17559" y="3453"/>
                  </a:lnTo>
                  <a:lnTo>
                    <a:pt x="18511" y="3572"/>
                  </a:lnTo>
                  <a:lnTo>
                    <a:pt x="19404" y="3810"/>
                  </a:lnTo>
                  <a:lnTo>
                    <a:pt x="20297" y="4167"/>
                  </a:lnTo>
                  <a:lnTo>
                    <a:pt x="21130" y="4583"/>
                  </a:lnTo>
                  <a:lnTo>
                    <a:pt x="21904" y="5060"/>
                  </a:lnTo>
                  <a:lnTo>
                    <a:pt x="22559" y="5595"/>
                  </a:lnTo>
                  <a:lnTo>
                    <a:pt x="23213" y="6250"/>
                  </a:lnTo>
                  <a:lnTo>
                    <a:pt x="23809" y="6964"/>
                  </a:lnTo>
                  <a:lnTo>
                    <a:pt x="24344" y="7738"/>
                  </a:lnTo>
                  <a:lnTo>
                    <a:pt x="24761" y="8571"/>
                  </a:lnTo>
                  <a:lnTo>
                    <a:pt x="25177" y="9464"/>
                  </a:lnTo>
                  <a:lnTo>
                    <a:pt x="25416" y="10416"/>
                  </a:lnTo>
                  <a:lnTo>
                    <a:pt x="25654" y="11428"/>
                  </a:lnTo>
                  <a:lnTo>
                    <a:pt x="25773" y="12499"/>
                  </a:lnTo>
                  <a:lnTo>
                    <a:pt x="25832" y="13571"/>
                  </a:lnTo>
                  <a:lnTo>
                    <a:pt x="25832" y="13571"/>
                  </a:lnTo>
                  <a:lnTo>
                    <a:pt x="25773" y="14642"/>
                  </a:lnTo>
                  <a:lnTo>
                    <a:pt x="25654" y="15713"/>
                  </a:lnTo>
                  <a:lnTo>
                    <a:pt x="25416" y="16725"/>
                  </a:lnTo>
                  <a:lnTo>
                    <a:pt x="25118" y="17678"/>
                  </a:lnTo>
                  <a:lnTo>
                    <a:pt x="24761" y="18570"/>
                  </a:lnTo>
                  <a:lnTo>
                    <a:pt x="24285" y="19404"/>
                  </a:lnTo>
                  <a:lnTo>
                    <a:pt x="23749" y="20177"/>
                  </a:lnTo>
                  <a:lnTo>
                    <a:pt x="23213" y="20832"/>
                  </a:lnTo>
                  <a:lnTo>
                    <a:pt x="23213" y="20832"/>
                  </a:lnTo>
                  <a:lnTo>
                    <a:pt x="22559" y="21487"/>
                  </a:lnTo>
                  <a:lnTo>
                    <a:pt x="21844" y="22082"/>
                  </a:lnTo>
                  <a:lnTo>
                    <a:pt x="21071" y="22618"/>
                  </a:lnTo>
                  <a:lnTo>
                    <a:pt x="20237" y="23034"/>
                  </a:lnTo>
                  <a:lnTo>
                    <a:pt x="19404" y="23391"/>
                  </a:lnTo>
                  <a:lnTo>
                    <a:pt x="18511" y="23689"/>
                  </a:lnTo>
                  <a:lnTo>
                    <a:pt x="17559" y="23867"/>
                  </a:lnTo>
                  <a:lnTo>
                    <a:pt x="16547" y="23927"/>
                  </a:lnTo>
                  <a:lnTo>
                    <a:pt x="16547" y="23927"/>
                  </a:lnTo>
                  <a:lnTo>
                    <a:pt x="15535" y="23867"/>
                  </a:lnTo>
                  <a:lnTo>
                    <a:pt x="14583" y="23689"/>
                  </a:lnTo>
                  <a:lnTo>
                    <a:pt x="13690" y="23391"/>
                  </a:lnTo>
                  <a:lnTo>
                    <a:pt x="12798" y="23034"/>
                  </a:lnTo>
                  <a:lnTo>
                    <a:pt x="11964" y="22618"/>
                  </a:lnTo>
                  <a:lnTo>
                    <a:pt x="11250" y="22082"/>
                  </a:lnTo>
                  <a:lnTo>
                    <a:pt x="10536" y="21487"/>
                  </a:lnTo>
                  <a:lnTo>
                    <a:pt x="9881" y="20832"/>
                  </a:lnTo>
                  <a:lnTo>
                    <a:pt x="9881" y="20832"/>
                  </a:lnTo>
                  <a:lnTo>
                    <a:pt x="9286" y="20118"/>
                  </a:lnTo>
                  <a:lnTo>
                    <a:pt x="8750" y="19344"/>
                  </a:lnTo>
                  <a:lnTo>
                    <a:pt x="8274" y="18511"/>
                  </a:lnTo>
                  <a:lnTo>
                    <a:pt x="7917" y="17678"/>
                  </a:lnTo>
                  <a:lnTo>
                    <a:pt x="7560" y="16725"/>
                  </a:lnTo>
                  <a:lnTo>
                    <a:pt x="7381" y="15713"/>
                  </a:lnTo>
                  <a:lnTo>
                    <a:pt x="7203" y="14642"/>
                  </a:lnTo>
                  <a:lnTo>
                    <a:pt x="7143" y="13571"/>
                  </a:lnTo>
                  <a:lnTo>
                    <a:pt x="7143" y="13571"/>
                  </a:lnTo>
                  <a:lnTo>
                    <a:pt x="7203" y="12499"/>
                  </a:lnTo>
                  <a:lnTo>
                    <a:pt x="7381" y="11488"/>
                  </a:lnTo>
                  <a:lnTo>
                    <a:pt x="7560" y="10476"/>
                  </a:lnTo>
                  <a:lnTo>
                    <a:pt x="7917" y="9524"/>
                  </a:lnTo>
                  <a:lnTo>
                    <a:pt x="8274" y="8690"/>
                  </a:lnTo>
                  <a:lnTo>
                    <a:pt x="8750" y="7857"/>
                  </a:lnTo>
                  <a:lnTo>
                    <a:pt x="9286" y="7083"/>
                  </a:lnTo>
                  <a:lnTo>
                    <a:pt x="9881" y="6429"/>
                  </a:lnTo>
                  <a:lnTo>
                    <a:pt x="9881" y="64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6825350" y="2638025"/>
              <a:ext cx="556525" cy="672575"/>
            </a:xfrm>
            <a:custGeom>
              <a:avLst/>
              <a:gdLst/>
              <a:ahLst/>
              <a:cxnLst/>
              <a:rect l="l" t="t" r="r" b="b"/>
              <a:pathLst>
                <a:path w="22261" h="26903" extrusionOk="0">
                  <a:moveTo>
                    <a:pt x="6846" y="0"/>
                  </a:moveTo>
                  <a:lnTo>
                    <a:pt x="1" y="536"/>
                  </a:lnTo>
                  <a:lnTo>
                    <a:pt x="1" y="26902"/>
                  </a:lnTo>
                  <a:lnTo>
                    <a:pt x="6846" y="26902"/>
                  </a:lnTo>
                  <a:lnTo>
                    <a:pt x="6846" y="15832"/>
                  </a:lnTo>
                  <a:lnTo>
                    <a:pt x="6905" y="14761"/>
                  </a:lnTo>
                  <a:lnTo>
                    <a:pt x="7024" y="13689"/>
                  </a:lnTo>
                  <a:lnTo>
                    <a:pt x="7203" y="12677"/>
                  </a:lnTo>
                  <a:lnTo>
                    <a:pt x="7500" y="11666"/>
                  </a:lnTo>
                  <a:lnTo>
                    <a:pt x="7857" y="10773"/>
                  </a:lnTo>
                  <a:lnTo>
                    <a:pt x="8334" y="9940"/>
                  </a:lnTo>
                  <a:lnTo>
                    <a:pt x="8869" y="9166"/>
                  </a:lnTo>
                  <a:lnTo>
                    <a:pt x="9464" y="8452"/>
                  </a:lnTo>
                  <a:lnTo>
                    <a:pt x="10655" y="7142"/>
                  </a:lnTo>
                  <a:lnTo>
                    <a:pt x="11250" y="6607"/>
                  </a:lnTo>
                  <a:lnTo>
                    <a:pt x="11845" y="6130"/>
                  </a:lnTo>
                  <a:lnTo>
                    <a:pt x="12500" y="5714"/>
                  </a:lnTo>
                  <a:lnTo>
                    <a:pt x="13095" y="5357"/>
                  </a:lnTo>
                  <a:lnTo>
                    <a:pt x="13809" y="5059"/>
                  </a:lnTo>
                  <a:lnTo>
                    <a:pt x="14583" y="4821"/>
                  </a:lnTo>
                  <a:lnTo>
                    <a:pt x="15773" y="4523"/>
                  </a:lnTo>
                  <a:lnTo>
                    <a:pt x="16845" y="4345"/>
                  </a:lnTo>
                  <a:lnTo>
                    <a:pt x="17857" y="4285"/>
                  </a:lnTo>
                  <a:lnTo>
                    <a:pt x="20178" y="4285"/>
                  </a:lnTo>
                  <a:lnTo>
                    <a:pt x="22261" y="298"/>
                  </a:lnTo>
                  <a:lnTo>
                    <a:pt x="21725" y="238"/>
                  </a:lnTo>
                  <a:lnTo>
                    <a:pt x="21011" y="119"/>
                  </a:lnTo>
                  <a:lnTo>
                    <a:pt x="20118" y="60"/>
                  </a:lnTo>
                  <a:lnTo>
                    <a:pt x="17321" y="60"/>
                  </a:lnTo>
                  <a:lnTo>
                    <a:pt x="16428" y="119"/>
                  </a:lnTo>
                  <a:lnTo>
                    <a:pt x="15595" y="298"/>
                  </a:lnTo>
                  <a:lnTo>
                    <a:pt x="14762" y="476"/>
                  </a:lnTo>
                  <a:lnTo>
                    <a:pt x="13988" y="714"/>
                  </a:lnTo>
                  <a:lnTo>
                    <a:pt x="13214" y="1012"/>
                  </a:lnTo>
                  <a:lnTo>
                    <a:pt x="12440" y="1309"/>
                  </a:lnTo>
                  <a:lnTo>
                    <a:pt x="11667" y="1726"/>
                  </a:lnTo>
                  <a:lnTo>
                    <a:pt x="10952" y="2143"/>
                  </a:lnTo>
                  <a:lnTo>
                    <a:pt x="10298" y="2619"/>
                  </a:lnTo>
                  <a:lnTo>
                    <a:pt x="9643" y="3155"/>
                  </a:lnTo>
                  <a:lnTo>
                    <a:pt x="8988" y="3690"/>
                  </a:lnTo>
                  <a:lnTo>
                    <a:pt x="8393" y="4285"/>
                  </a:lnTo>
                  <a:lnTo>
                    <a:pt x="7857" y="4940"/>
                  </a:lnTo>
                  <a:lnTo>
                    <a:pt x="7322" y="5595"/>
                  </a:lnTo>
                  <a:lnTo>
                    <a:pt x="6846" y="6309"/>
                  </a:lnTo>
                  <a:lnTo>
                    <a:pt x="68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238125" y="2639500"/>
              <a:ext cx="937425" cy="684475"/>
            </a:xfrm>
            <a:custGeom>
              <a:avLst/>
              <a:gdLst/>
              <a:ahLst/>
              <a:cxnLst/>
              <a:rect l="l" t="t" r="r" b="b"/>
              <a:pathLst>
                <a:path w="37497" h="27379" extrusionOk="0">
                  <a:moveTo>
                    <a:pt x="7916" y="11190"/>
                  </a:moveTo>
                  <a:lnTo>
                    <a:pt x="7916" y="11190"/>
                  </a:lnTo>
                  <a:lnTo>
                    <a:pt x="8214" y="9940"/>
                  </a:lnTo>
                  <a:lnTo>
                    <a:pt x="8630" y="8809"/>
                  </a:lnTo>
                  <a:lnTo>
                    <a:pt x="9166" y="7678"/>
                  </a:lnTo>
                  <a:lnTo>
                    <a:pt x="9821" y="6667"/>
                  </a:lnTo>
                  <a:lnTo>
                    <a:pt x="10535" y="5655"/>
                  </a:lnTo>
                  <a:lnTo>
                    <a:pt x="11368" y="4762"/>
                  </a:lnTo>
                  <a:lnTo>
                    <a:pt x="12261" y="3869"/>
                  </a:lnTo>
                  <a:lnTo>
                    <a:pt x="13273" y="3096"/>
                  </a:lnTo>
                  <a:lnTo>
                    <a:pt x="14285" y="2381"/>
                  </a:lnTo>
                  <a:lnTo>
                    <a:pt x="15415" y="1786"/>
                  </a:lnTo>
                  <a:lnTo>
                    <a:pt x="16546" y="1250"/>
                  </a:lnTo>
                  <a:lnTo>
                    <a:pt x="17796" y="774"/>
                  </a:lnTo>
                  <a:lnTo>
                    <a:pt x="19046" y="417"/>
                  </a:lnTo>
                  <a:lnTo>
                    <a:pt x="20296" y="179"/>
                  </a:lnTo>
                  <a:lnTo>
                    <a:pt x="21605" y="1"/>
                  </a:lnTo>
                  <a:lnTo>
                    <a:pt x="22974" y="1"/>
                  </a:lnTo>
                  <a:lnTo>
                    <a:pt x="22974" y="1"/>
                  </a:lnTo>
                  <a:lnTo>
                    <a:pt x="23927" y="1"/>
                  </a:lnTo>
                  <a:lnTo>
                    <a:pt x="24879" y="60"/>
                  </a:lnTo>
                  <a:lnTo>
                    <a:pt x="25772" y="179"/>
                  </a:lnTo>
                  <a:lnTo>
                    <a:pt x="26664" y="298"/>
                  </a:lnTo>
                  <a:lnTo>
                    <a:pt x="27498" y="477"/>
                  </a:lnTo>
                  <a:lnTo>
                    <a:pt x="28271" y="715"/>
                  </a:lnTo>
                  <a:lnTo>
                    <a:pt x="29045" y="953"/>
                  </a:lnTo>
                  <a:lnTo>
                    <a:pt x="29759" y="1250"/>
                  </a:lnTo>
                  <a:lnTo>
                    <a:pt x="30414" y="1548"/>
                  </a:lnTo>
                  <a:lnTo>
                    <a:pt x="31069" y="1905"/>
                  </a:lnTo>
                  <a:lnTo>
                    <a:pt x="31664" y="2262"/>
                  </a:lnTo>
                  <a:lnTo>
                    <a:pt x="32259" y="2619"/>
                  </a:lnTo>
                  <a:lnTo>
                    <a:pt x="33331" y="3453"/>
                  </a:lnTo>
                  <a:lnTo>
                    <a:pt x="34283" y="4345"/>
                  </a:lnTo>
                  <a:lnTo>
                    <a:pt x="35057" y="5298"/>
                  </a:lnTo>
                  <a:lnTo>
                    <a:pt x="35711" y="6250"/>
                  </a:lnTo>
                  <a:lnTo>
                    <a:pt x="36307" y="7262"/>
                  </a:lnTo>
                  <a:lnTo>
                    <a:pt x="36723" y="8214"/>
                  </a:lnTo>
                  <a:lnTo>
                    <a:pt x="37080" y="9226"/>
                  </a:lnTo>
                  <a:lnTo>
                    <a:pt x="37318" y="10178"/>
                  </a:lnTo>
                  <a:lnTo>
                    <a:pt x="37497" y="11011"/>
                  </a:lnTo>
                  <a:lnTo>
                    <a:pt x="37497" y="11845"/>
                  </a:lnTo>
                  <a:lnTo>
                    <a:pt x="37497" y="11845"/>
                  </a:lnTo>
                  <a:lnTo>
                    <a:pt x="37497" y="12440"/>
                  </a:lnTo>
                  <a:lnTo>
                    <a:pt x="37378" y="12976"/>
                  </a:lnTo>
                  <a:lnTo>
                    <a:pt x="37199" y="13452"/>
                  </a:lnTo>
                  <a:lnTo>
                    <a:pt x="36902" y="13809"/>
                  </a:lnTo>
                  <a:lnTo>
                    <a:pt x="36902" y="13809"/>
                  </a:lnTo>
                  <a:lnTo>
                    <a:pt x="36485" y="14106"/>
                  </a:lnTo>
                  <a:lnTo>
                    <a:pt x="36009" y="14285"/>
                  </a:lnTo>
                  <a:lnTo>
                    <a:pt x="35533" y="14404"/>
                  </a:lnTo>
                  <a:lnTo>
                    <a:pt x="34938" y="14404"/>
                  </a:lnTo>
                  <a:lnTo>
                    <a:pt x="14523" y="14404"/>
                  </a:lnTo>
                  <a:lnTo>
                    <a:pt x="14523" y="14404"/>
                  </a:lnTo>
                  <a:lnTo>
                    <a:pt x="14701" y="15535"/>
                  </a:lnTo>
                  <a:lnTo>
                    <a:pt x="14939" y="16547"/>
                  </a:lnTo>
                  <a:lnTo>
                    <a:pt x="15296" y="17499"/>
                  </a:lnTo>
                  <a:lnTo>
                    <a:pt x="15713" y="18392"/>
                  </a:lnTo>
                  <a:lnTo>
                    <a:pt x="16249" y="19225"/>
                  </a:lnTo>
                  <a:lnTo>
                    <a:pt x="16844" y="19939"/>
                  </a:lnTo>
                  <a:lnTo>
                    <a:pt x="17439" y="20653"/>
                  </a:lnTo>
                  <a:lnTo>
                    <a:pt x="18153" y="21249"/>
                  </a:lnTo>
                  <a:lnTo>
                    <a:pt x="18153" y="21249"/>
                  </a:lnTo>
                  <a:lnTo>
                    <a:pt x="18987" y="21844"/>
                  </a:lnTo>
                  <a:lnTo>
                    <a:pt x="19820" y="22320"/>
                  </a:lnTo>
                  <a:lnTo>
                    <a:pt x="20713" y="22737"/>
                  </a:lnTo>
                  <a:lnTo>
                    <a:pt x="21724" y="23094"/>
                  </a:lnTo>
                  <a:lnTo>
                    <a:pt x="22677" y="23391"/>
                  </a:lnTo>
                  <a:lnTo>
                    <a:pt x="23748" y="23570"/>
                  </a:lnTo>
                  <a:lnTo>
                    <a:pt x="24819" y="23689"/>
                  </a:lnTo>
                  <a:lnTo>
                    <a:pt x="25891" y="23748"/>
                  </a:lnTo>
                  <a:lnTo>
                    <a:pt x="25891" y="23748"/>
                  </a:lnTo>
                  <a:lnTo>
                    <a:pt x="27260" y="23689"/>
                  </a:lnTo>
                  <a:lnTo>
                    <a:pt x="28510" y="23570"/>
                  </a:lnTo>
                  <a:lnTo>
                    <a:pt x="29819" y="23391"/>
                  </a:lnTo>
                  <a:lnTo>
                    <a:pt x="31069" y="23153"/>
                  </a:lnTo>
                  <a:lnTo>
                    <a:pt x="32259" y="22856"/>
                  </a:lnTo>
                  <a:lnTo>
                    <a:pt x="33509" y="22498"/>
                  </a:lnTo>
                  <a:lnTo>
                    <a:pt x="34699" y="22082"/>
                  </a:lnTo>
                  <a:lnTo>
                    <a:pt x="35890" y="21606"/>
                  </a:lnTo>
                  <a:lnTo>
                    <a:pt x="36247" y="21427"/>
                  </a:lnTo>
                  <a:lnTo>
                    <a:pt x="37437" y="24403"/>
                  </a:lnTo>
                  <a:lnTo>
                    <a:pt x="37140" y="24522"/>
                  </a:lnTo>
                  <a:lnTo>
                    <a:pt x="37140" y="24522"/>
                  </a:lnTo>
                  <a:lnTo>
                    <a:pt x="35354" y="25236"/>
                  </a:lnTo>
                  <a:lnTo>
                    <a:pt x="33628" y="25832"/>
                  </a:lnTo>
                  <a:lnTo>
                    <a:pt x="31962" y="26367"/>
                  </a:lnTo>
                  <a:lnTo>
                    <a:pt x="30295" y="26724"/>
                  </a:lnTo>
                  <a:lnTo>
                    <a:pt x="28569" y="27022"/>
                  </a:lnTo>
                  <a:lnTo>
                    <a:pt x="26843" y="27200"/>
                  </a:lnTo>
                  <a:lnTo>
                    <a:pt x="25117" y="27319"/>
                  </a:lnTo>
                  <a:lnTo>
                    <a:pt x="23331" y="27379"/>
                  </a:lnTo>
                  <a:lnTo>
                    <a:pt x="23331" y="27379"/>
                  </a:lnTo>
                  <a:lnTo>
                    <a:pt x="21784" y="27319"/>
                  </a:lnTo>
                  <a:lnTo>
                    <a:pt x="20296" y="27141"/>
                  </a:lnTo>
                  <a:lnTo>
                    <a:pt x="18808" y="26843"/>
                  </a:lnTo>
                  <a:lnTo>
                    <a:pt x="17439" y="26486"/>
                  </a:lnTo>
                  <a:lnTo>
                    <a:pt x="16070" y="26010"/>
                  </a:lnTo>
                  <a:lnTo>
                    <a:pt x="14761" y="25415"/>
                  </a:lnTo>
                  <a:lnTo>
                    <a:pt x="13570" y="24701"/>
                  </a:lnTo>
                  <a:lnTo>
                    <a:pt x="12975" y="24284"/>
                  </a:lnTo>
                  <a:lnTo>
                    <a:pt x="12439" y="23867"/>
                  </a:lnTo>
                  <a:lnTo>
                    <a:pt x="12439" y="23867"/>
                  </a:lnTo>
                  <a:lnTo>
                    <a:pt x="11487" y="22975"/>
                  </a:lnTo>
                  <a:lnTo>
                    <a:pt x="10594" y="22022"/>
                  </a:lnTo>
                  <a:lnTo>
                    <a:pt x="9821" y="21011"/>
                  </a:lnTo>
                  <a:lnTo>
                    <a:pt x="9166" y="19880"/>
                  </a:lnTo>
                  <a:lnTo>
                    <a:pt x="8868" y="19285"/>
                  </a:lnTo>
                  <a:lnTo>
                    <a:pt x="8630" y="18630"/>
                  </a:lnTo>
                  <a:lnTo>
                    <a:pt x="8392" y="17975"/>
                  </a:lnTo>
                  <a:lnTo>
                    <a:pt x="8214" y="17320"/>
                  </a:lnTo>
                  <a:lnTo>
                    <a:pt x="8035" y="16606"/>
                  </a:lnTo>
                  <a:lnTo>
                    <a:pt x="7916" y="15892"/>
                  </a:lnTo>
                  <a:lnTo>
                    <a:pt x="7797" y="15178"/>
                  </a:lnTo>
                  <a:lnTo>
                    <a:pt x="7737" y="14404"/>
                  </a:lnTo>
                  <a:lnTo>
                    <a:pt x="0" y="14404"/>
                  </a:lnTo>
                  <a:lnTo>
                    <a:pt x="1726" y="11190"/>
                  </a:lnTo>
                  <a:lnTo>
                    <a:pt x="7916" y="11190"/>
                  </a:lnTo>
                  <a:close/>
                  <a:moveTo>
                    <a:pt x="14523" y="11190"/>
                  </a:moveTo>
                  <a:lnTo>
                    <a:pt x="27736" y="11190"/>
                  </a:lnTo>
                  <a:lnTo>
                    <a:pt x="27736" y="11190"/>
                  </a:lnTo>
                  <a:lnTo>
                    <a:pt x="28629" y="11130"/>
                  </a:lnTo>
                  <a:lnTo>
                    <a:pt x="29343" y="11011"/>
                  </a:lnTo>
                  <a:lnTo>
                    <a:pt x="29878" y="10892"/>
                  </a:lnTo>
                  <a:lnTo>
                    <a:pt x="30295" y="10714"/>
                  </a:lnTo>
                  <a:lnTo>
                    <a:pt x="30295" y="10714"/>
                  </a:lnTo>
                  <a:lnTo>
                    <a:pt x="30593" y="10476"/>
                  </a:lnTo>
                  <a:lnTo>
                    <a:pt x="30771" y="10178"/>
                  </a:lnTo>
                  <a:lnTo>
                    <a:pt x="30890" y="9881"/>
                  </a:lnTo>
                  <a:lnTo>
                    <a:pt x="30950" y="9524"/>
                  </a:lnTo>
                  <a:lnTo>
                    <a:pt x="30950" y="9524"/>
                  </a:lnTo>
                  <a:lnTo>
                    <a:pt x="30890" y="8988"/>
                  </a:lnTo>
                  <a:lnTo>
                    <a:pt x="30771" y="8452"/>
                  </a:lnTo>
                  <a:lnTo>
                    <a:pt x="30593" y="7857"/>
                  </a:lnTo>
                  <a:lnTo>
                    <a:pt x="30355" y="7321"/>
                  </a:lnTo>
                  <a:lnTo>
                    <a:pt x="30057" y="6786"/>
                  </a:lnTo>
                  <a:lnTo>
                    <a:pt x="29700" y="6310"/>
                  </a:lnTo>
                  <a:lnTo>
                    <a:pt x="29283" y="5833"/>
                  </a:lnTo>
                  <a:lnTo>
                    <a:pt x="28807" y="5357"/>
                  </a:lnTo>
                  <a:lnTo>
                    <a:pt x="28271" y="4881"/>
                  </a:lnTo>
                  <a:lnTo>
                    <a:pt x="27676" y="4524"/>
                  </a:lnTo>
                  <a:lnTo>
                    <a:pt x="27022" y="4167"/>
                  </a:lnTo>
                  <a:lnTo>
                    <a:pt x="26307" y="3869"/>
                  </a:lnTo>
                  <a:lnTo>
                    <a:pt x="25534" y="3631"/>
                  </a:lnTo>
                  <a:lnTo>
                    <a:pt x="24760" y="3453"/>
                  </a:lnTo>
                  <a:lnTo>
                    <a:pt x="23867" y="3334"/>
                  </a:lnTo>
                  <a:lnTo>
                    <a:pt x="22974" y="3274"/>
                  </a:lnTo>
                  <a:lnTo>
                    <a:pt x="22974" y="3274"/>
                  </a:lnTo>
                  <a:lnTo>
                    <a:pt x="22022" y="3334"/>
                  </a:lnTo>
                  <a:lnTo>
                    <a:pt x="21129" y="3453"/>
                  </a:lnTo>
                  <a:lnTo>
                    <a:pt x="20296" y="3691"/>
                  </a:lnTo>
                  <a:lnTo>
                    <a:pt x="19463" y="3988"/>
                  </a:lnTo>
                  <a:lnTo>
                    <a:pt x="18748" y="4345"/>
                  </a:lnTo>
                  <a:lnTo>
                    <a:pt x="18094" y="4762"/>
                  </a:lnTo>
                  <a:lnTo>
                    <a:pt x="17439" y="5298"/>
                  </a:lnTo>
                  <a:lnTo>
                    <a:pt x="16903" y="5833"/>
                  </a:lnTo>
                  <a:lnTo>
                    <a:pt x="16903" y="5833"/>
                  </a:lnTo>
                  <a:lnTo>
                    <a:pt x="16427" y="6369"/>
                  </a:lnTo>
                  <a:lnTo>
                    <a:pt x="16011" y="6964"/>
                  </a:lnTo>
                  <a:lnTo>
                    <a:pt x="15653" y="7619"/>
                  </a:lnTo>
                  <a:lnTo>
                    <a:pt x="15356" y="8274"/>
                  </a:lnTo>
                  <a:lnTo>
                    <a:pt x="15058" y="8988"/>
                  </a:lnTo>
                  <a:lnTo>
                    <a:pt x="14820" y="9702"/>
                  </a:lnTo>
                  <a:lnTo>
                    <a:pt x="14642" y="10416"/>
                  </a:lnTo>
                  <a:lnTo>
                    <a:pt x="14523" y="11190"/>
                  </a:lnTo>
                  <a:lnTo>
                    <a:pt x="14523" y="111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3234875" y="2639500"/>
              <a:ext cx="744025" cy="684475"/>
            </a:xfrm>
            <a:custGeom>
              <a:avLst/>
              <a:gdLst/>
              <a:ahLst/>
              <a:cxnLst/>
              <a:rect l="l" t="t" r="r" b="b"/>
              <a:pathLst>
                <a:path w="29761" h="27379" extrusionOk="0">
                  <a:moveTo>
                    <a:pt x="15238" y="1"/>
                  </a:moveTo>
                  <a:lnTo>
                    <a:pt x="15238" y="1"/>
                  </a:lnTo>
                  <a:lnTo>
                    <a:pt x="13750" y="60"/>
                  </a:lnTo>
                  <a:lnTo>
                    <a:pt x="12321" y="239"/>
                  </a:lnTo>
                  <a:lnTo>
                    <a:pt x="10893" y="536"/>
                  </a:lnTo>
                  <a:lnTo>
                    <a:pt x="9524" y="1012"/>
                  </a:lnTo>
                  <a:lnTo>
                    <a:pt x="8215" y="1548"/>
                  </a:lnTo>
                  <a:lnTo>
                    <a:pt x="6965" y="2203"/>
                  </a:lnTo>
                  <a:lnTo>
                    <a:pt x="5774" y="2917"/>
                  </a:lnTo>
                  <a:lnTo>
                    <a:pt x="4643" y="3810"/>
                  </a:lnTo>
                  <a:lnTo>
                    <a:pt x="3632" y="4703"/>
                  </a:lnTo>
                  <a:lnTo>
                    <a:pt x="2739" y="5774"/>
                  </a:lnTo>
                  <a:lnTo>
                    <a:pt x="1965" y="6845"/>
                  </a:lnTo>
                  <a:lnTo>
                    <a:pt x="1608" y="7440"/>
                  </a:lnTo>
                  <a:lnTo>
                    <a:pt x="1251" y="8036"/>
                  </a:lnTo>
                  <a:lnTo>
                    <a:pt x="953" y="8631"/>
                  </a:lnTo>
                  <a:lnTo>
                    <a:pt x="715" y="9285"/>
                  </a:lnTo>
                  <a:lnTo>
                    <a:pt x="537" y="9940"/>
                  </a:lnTo>
                  <a:lnTo>
                    <a:pt x="358" y="10595"/>
                  </a:lnTo>
                  <a:lnTo>
                    <a:pt x="180" y="11250"/>
                  </a:lnTo>
                  <a:lnTo>
                    <a:pt x="60" y="11964"/>
                  </a:lnTo>
                  <a:lnTo>
                    <a:pt x="1" y="12678"/>
                  </a:lnTo>
                  <a:lnTo>
                    <a:pt x="1" y="13392"/>
                  </a:lnTo>
                  <a:lnTo>
                    <a:pt x="1" y="13392"/>
                  </a:lnTo>
                  <a:lnTo>
                    <a:pt x="1" y="14225"/>
                  </a:lnTo>
                  <a:lnTo>
                    <a:pt x="60" y="15059"/>
                  </a:lnTo>
                  <a:lnTo>
                    <a:pt x="180" y="15892"/>
                  </a:lnTo>
                  <a:lnTo>
                    <a:pt x="358" y="16666"/>
                  </a:lnTo>
                  <a:lnTo>
                    <a:pt x="537" y="17380"/>
                  </a:lnTo>
                  <a:lnTo>
                    <a:pt x="715" y="18154"/>
                  </a:lnTo>
                  <a:lnTo>
                    <a:pt x="1013" y="18808"/>
                  </a:lnTo>
                  <a:lnTo>
                    <a:pt x="1251" y="19523"/>
                  </a:lnTo>
                  <a:lnTo>
                    <a:pt x="1608" y="20118"/>
                  </a:lnTo>
                  <a:lnTo>
                    <a:pt x="1965" y="20772"/>
                  </a:lnTo>
                  <a:lnTo>
                    <a:pt x="2322" y="21368"/>
                  </a:lnTo>
                  <a:lnTo>
                    <a:pt x="2739" y="21903"/>
                  </a:lnTo>
                  <a:lnTo>
                    <a:pt x="3215" y="22439"/>
                  </a:lnTo>
                  <a:lnTo>
                    <a:pt x="3691" y="22975"/>
                  </a:lnTo>
                  <a:lnTo>
                    <a:pt x="4167" y="23451"/>
                  </a:lnTo>
                  <a:lnTo>
                    <a:pt x="4703" y="23867"/>
                  </a:lnTo>
                  <a:lnTo>
                    <a:pt x="4703" y="23867"/>
                  </a:lnTo>
                  <a:lnTo>
                    <a:pt x="5239" y="24284"/>
                  </a:lnTo>
                  <a:lnTo>
                    <a:pt x="5834" y="24701"/>
                  </a:lnTo>
                  <a:lnTo>
                    <a:pt x="7084" y="25415"/>
                  </a:lnTo>
                  <a:lnTo>
                    <a:pt x="8334" y="26010"/>
                  </a:lnTo>
                  <a:lnTo>
                    <a:pt x="9703" y="26486"/>
                  </a:lnTo>
                  <a:lnTo>
                    <a:pt x="11131" y="26903"/>
                  </a:lnTo>
                  <a:lnTo>
                    <a:pt x="12559" y="27141"/>
                  </a:lnTo>
                  <a:lnTo>
                    <a:pt x="14107" y="27319"/>
                  </a:lnTo>
                  <a:lnTo>
                    <a:pt x="15595" y="27379"/>
                  </a:lnTo>
                  <a:lnTo>
                    <a:pt x="15595" y="27379"/>
                  </a:lnTo>
                  <a:lnTo>
                    <a:pt x="17380" y="27319"/>
                  </a:lnTo>
                  <a:lnTo>
                    <a:pt x="19166" y="27260"/>
                  </a:lnTo>
                  <a:lnTo>
                    <a:pt x="20833" y="27022"/>
                  </a:lnTo>
                  <a:lnTo>
                    <a:pt x="22559" y="26724"/>
                  </a:lnTo>
                  <a:lnTo>
                    <a:pt x="24225" y="26367"/>
                  </a:lnTo>
                  <a:lnTo>
                    <a:pt x="25951" y="25891"/>
                  </a:lnTo>
                  <a:lnTo>
                    <a:pt x="27677" y="25296"/>
                  </a:lnTo>
                  <a:lnTo>
                    <a:pt x="29403" y="24522"/>
                  </a:lnTo>
                  <a:lnTo>
                    <a:pt x="29760" y="24403"/>
                  </a:lnTo>
                  <a:lnTo>
                    <a:pt x="28511" y="21487"/>
                  </a:lnTo>
                  <a:lnTo>
                    <a:pt x="28213" y="21606"/>
                  </a:lnTo>
                  <a:lnTo>
                    <a:pt x="28213" y="21606"/>
                  </a:lnTo>
                  <a:lnTo>
                    <a:pt x="26963" y="22082"/>
                  </a:lnTo>
                  <a:lnTo>
                    <a:pt x="25773" y="22498"/>
                  </a:lnTo>
                  <a:lnTo>
                    <a:pt x="24582" y="22856"/>
                  </a:lnTo>
                  <a:lnTo>
                    <a:pt x="23332" y="23213"/>
                  </a:lnTo>
                  <a:lnTo>
                    <a:pt x="22082" y="23451"/>
                  </a:lnTo>
                  <a:lnTo>
                    <a:pt x="20833" y="23629"/>
                  </a:lnTo>
                  <a:lnTo>
                    <a:pt x="19523" y="23748"/>
                  </a:lnTo>
                  <a:lnTo>
                    <a:pt x="18214" y="23748"/>
                  </a:lnTo>
                  <a:lnTo>
                    <a:pt x="18214" y="23748"/>
                  </a:lnTo>
                  <a:lnTo>
                    <a:pt x="17083" y="23748"/>
                  </a:lnTo>
                  <a:lnTo>
                    <a:pt x="16012" y="23629"/>
                  </a:lnTo>
                  <a:lnTo>
                    <a:pt x="15000" y="23391"/>
                  </a:lnTo>
                  <a:lnTo>
                    <a:pt x="13988" y="23153"/>
                  </a:lnTo>
                  <a:lnTo>
                    <a:pt x="13036" y="22796"/>
                  </a:lnTo>
                  <a:lnTo>
                    <a:pt x="12143" y="22379"/>
                  </a:lnTo>
                  <a:lnTo>
                    <a:pt x="11250" y="21844"/>
                  </a:lnTo>
                  <a:lnTo>
                    <a:pt x="10476" y="21308"/>
                  </a:lnTo>
                  <a:lnTo>
                    <a:pt x="10476" y="21308"/>
                  </a:lnTo>
                  <a:lnTo>
                    <a:pt x="9762" y="20653"/>
                  </a:lnTo>
                  <a:lnTo>
                    <a:pt x="9107" y="19999"/>
                  </a:lnTo>
                  <a:lnTo>
                    <a:pt x="8512" y="19225"/>
                  </a:lnTo>
                  <a:lnTo>
                    <a:pt x="8036" y="18392"/>
                  </a:lnTo>
                  <a:lnTo>
                    <a:pt x="7560" y="17499"/>
                  </a:lnTo>
                  <a:lnTo>
                    <a:pt x="7203" y="16547"/>
                  </a:lnTo>
                  <a:lnTo>
                    <a:pt x="6965" y="15535"/>
                  </a:lnTo>
                  <a:lnTo>
                    <a:pt x="6786" y="14464"/>
                  </a:lnTo>
                  <a:lnTo>
                    <a:pt x="27201" y="14464"/>
                  </a:lnTo>
                  <a:lnTo>
                    <a:pt x="27201" y="14464"/>
                  </a:lnTo>
                  <a:lnTo>
                    <a:pt x="27796" y="14404"/>
                  </a:lnTo>
                  <a:lnTo>
                    <a:pt x="28272" y="14344"/>
                  </a:lnTo>
                  <a:lnTo>
                    <a:pt x="28749" y="14166"/>
                  </a:lnTo>
                  <a:lnTo>
                    <a:pt x="29165" y="13868"/>
                  </a:lnTo>
                  <a:lnTo>
                    <a:pt x="29165" y="13868"/>
                  </a:lnTo>
                  <a:lnTo>
                    <a:pt x="29463" y="13452"/>
                  </a:lnTo>
                  <a:lnTo>
                    <a:pt x="29641" y="13035"/>
                  </a:lnTo>
                  <a:lnTo>
                    <a:pt x="29760" y="12499"/>
                  </a:lnTo>
                  <a:lnTo>
                    <a:pt x="29760" y="11904"/>
                  </a:lnTo>
                  <a:lnTo>
                    <a:pt x="29760" y="11904"/>
                  </a:lnTo>
                  <a:lnTo>
                    <a:pt x="29760" y="11071"/>
                  </a:lnTo>
                  <a:lnTo>
                    <a:pt x="29582" y="10178"/>
                  </a:lnTo>
                  <a:lnTo>
                    <a:pt x="29344" y="9226"/>
                  </a:lnTo>
                  <a:lnTo>
                    <a:pt x="29046" y="8274"/>
                  </a:lnTo>
                  <a:lnTo>
                    <a:pt x="28570" y="7262"/>
                  </a:lnTo>
                  <a:lnTo>
                    <a:pt x="28034" y="6250"/>
                  </a:lnTo>
                  <a:lnTo>
                    <a:pt x="27320" y="5298"/>
                  </a:lnTo>
                  <a:lnTo>
                    <a:pt x="26546" y="4345"/>
                  </a:lnTo>
                  <a:lnTo>
                    <a:pt x="25594" y="3453"/>
                  </a:lnTo>
                  <a:lnTo>
                    <a:pt x="24523" y="2619"/>
                  </a:lnTo>
                  <a:lnTo>
                    <a:pt x="23987" y="2262"/>
                  </a:lnTo>
                  <a:lnTo>
                    <a:pt x="23332" y="1905"/>
                  </a:lnTo>
                  <a:lnTo>
                    <a:pt x="22678" y="1548"/>
                  </a:lnTo>
                  <a:lnTo>
                    <a:pt x="22023" y="1250"/>
                  </a:lnTo>
                  <a:lnTo>
                    <a:pt x="21309" y="953"/>
                  </a:lnTo>
                  <a:lnTo>
                    <a:pt x="20535" y="715"/>
                  </a:lnTo>
                  <a:lnTo>
                    <a:pt x="19761" y="477"/>
                  </a:lnTo>
                  <a:lnTo>
                    <a:pt x="18928" y="298"/>
                  </a:lnTo>
                  <a:lnTo>
                    <a:pt x="18035" y="179"/>
                  </a:lnTo>
                  <a:lnTo>
                    <a:pt x="17142" y="60"/>
                  </a:lnTo>
                  <a:lnTo>
                    <a:pt x="16190" y="1"/>
                  </a:lnTo>
                  <a:lnTo>
                    <a:pt x="15238" y="1"/>
                  </a:lnTo>
                  <a:lnTo>
                    <a:pt x="15238" y="1"/>
                  </a:lnTo>
                  <a:close/>
                  <a:moveTo>
                    <a:pt x="19999" y="11190"/>
                  </a:moveTo>
                  <a:lnTo>
                    <a:pt x="6786" y="11190"/>
                  </a:lnTo>
                  <a:lnTo>
                    <a:pt x="6786" y="11190"/>
                  </a:lnTo>
                  <a:lnTo>
                    <a:pt x="6965" y="10416"/>
                  </a:lnTo>
                  <a:lnTo>
                    <a:pt x="7143" y="9702"/>
                  </a:lnTo>
                  <a:lnTo>
                    <a:pt x="7322" y="8988"/>
                  </a:lnTo>
                  <a:lnTo>
                    <a:pt x="7619" y="8274"/>
                  </a:lnTo>
                  <a:lnTo>
                    <a:pt x="7917" y="7619"/>
                  </a:lnTo>
                  <a:lnTo>
                    <a:pt x="8334" y="6964"/>
                  </a:lnTo>
                  <a:lnTo>
                    <a:pt x="8750" y="6369"/>
                  </a:lnTo>
                  <a:lnTo>
                    <a:pt x="9226" y="5833"/>
                  </a:lnTo>
                  <a:lnTo>
                    <a:pt x="9226" y="5833"/>
                  </a:lnTo>
                  <a:lnTo>
                    <a:pt x="9762" y="5298"/>
                  </a:lnTo>
                  <a:lnTo>
                    <a:pt x="10357" y="4822"/>
                  </a:lnTo>
                  <a:lnTo>
                    <a:pt x="11071" y="4345"/>
                  </a:lnTo>
                  <a:lnTo>
                    <a:pt x="11786" y="3988"/>
                  </a:lnTo>
                  <a:lnTo>
                    <a:pt x="12559" y="3691"/>
                  </a:lnTo>
                  <a:lnTo>
                    <a:pt x="13393" y="3453"/>
                  </a:lnTo>
                  <a:lnTo>
                    <a:pt x="14345" y="3334"/>
                  </a:lnTo>
                  <a:lnTo>
                    <a:pt x="15297" y="3274"/>
                  </a:lnTo>
                  <a:lnTo>
                    <a:pt x="15297" y="3274"/>
                  </a:lnTo>
                  <a:lnTo>
                    <a:pt x="16190" y="3334"/>
                  </a:lnTo>
                  <a:lnTo>
                    <a:pt x="17023" y="3453"/>
                  </a:lnTo>
                  <a:lnTo>
                    <a:pt x="17857" y="3631"/>
                  </a:lnTo>
                  <a:lnTo>
                    <a:pt x="18630" y="3869"/>
                  </a:lnTo>
                  <a:lnTo>
                    <a:pt x="19285" y="4167"/>
                  </a:lnTo>
                  <a:lnTo>
                    <a:pt x="19940" y="4524"/>
                  </a:lnTo>
                  <a:lnTo>
                    <a:pt x="20594" y="4881"/>
                  </a:lnTo>
                  <a:lnTo>
                    <a:pt x="21130" y="5357"/>
                  </a:lnTo>
                  <a:lnTo>
                    <a:pt x="21606" y="5833"/>
                  </a:lnTo>
                  <a:lnTo>
                    <a:pt x="22023" y="6310"/>
                  </a:lnTo>
                  <a:lnTo>
                    <a:pt x="22380" y="6786"/>
                  </a:lnTo>
                  <a:lnTo>
                    <a:pt x="22678" y="7321"/>
                  </a:lnTo>
                  <a:lnTo>
                    <a:pt x="22916" y="7857"/>
                  </a:lnTo>
                  <a:lnTo>
                    <a:pt x="23094" y="8452"/>
                  </a:lnTo>
                  <a:lnTo>
                    <a:pt x="23213" y="8988"/>
                  </a:lnTo>
                  <a:lnTo>
                    <a:pt x="23213" y="9524"/>
                  </a:lnTo>
                  <a:lnTo>
                    <a:pt x="23213" y="9524"/>
                  </a:lnTo>
                  <a:lnTo>
                    <a:pt x="23213" y="9881"/>
                  </a:lnTo>
                  <a:lnTo>
                    <a:pt x="23094" y="10178"/>
                  </a:lnTo>
                  <a:lnTo>
                    <a:pt x="22916" y="10476"/>
                  </a:lnTo>
                  <a:lnTo>
                    <a:pt x="22618" y="10714"/>
                  </a:lnTo>
                  <a:lnTo>
                    <a:pt x="22618" y="10714"/>
                  </a:lnTo>
                  <a:lnTo>
                    <a:pt x="22202" y="10892"/>
                  </a:lnTo>
                  <a:lnTo>
                    <a:pt x="21606" y="11071"/>
                  </a:lnTo>
                  <a:lnTo>
                    <a:pt x="20892" y="11130"/>
                  </a:lnTo>
                  <a:lnTo>
                    <a:pt x="19999" y="11190"/>
                  </a:lnTo>
                  <a:lnTo>
                    <a:pt x="19999" y="111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4135100" y="2639500"/>
              <a:ext cx="726175" cy="684475"/>
            </a:xfrm>
            <a:custGeom>
              <a:avLst/>
              <a:gdLst/>
              <a:ahLst/>
              <a:cxnLst/>
              <a:rect l="l" t="t" r="r" b="b"/>
              <a:pathLst>
                <a:path w="29047" h="27379" extrusionOk="0">
                  <a:moveTo>
                    <a:pt x="28272" y="3869"/>
                  </a:moveTo>
                  <a:lnTo>
                    <a:pt x="28272" y="3869"/>
                  </a:lnTo>
                  <a:lnTo>
                    <a:pt x="27856" y="3215"/>
                  </a:lnTo>
                  <a:lnTo>
                    <a:pt x="27261" y="2619"/>
                  </a:lnTo>
                  <a:lnTo>
                    <a:pt x="26606" y="2084"/>
                  </a:lnTo>
                  <a:lnTo>
                    <a:pt x="25892" y="1667"/>
                  </a:lnTo>
                  <a:lnTo>
                    <a:pt x="25892" y="1667"/>
                  </a:lnTo>
                  <a:lnTo>
                    <a:pt x="25058" y="1250"/>
                  </a:lnTo>
                  <a:lnTo>
                    <a:pt x="24106" y="893"/>
                  </a:lnTo>
                  <a:lnTo>
                    <a:pt x="23035" y="596"/>
                  </a:lnTo>
                  <a:lnTo>
                    <a:pt x="21844" y="358"/>
                  </a:lnTo>
                  <a:lnTo>
                    <a:pt x="20535" y="179"/>
                  </a:lnTo>
                  <a:lnTo>
                    <a:pt x="19106" y="60"/>
                  </a:lnTo>
                  <a:lnTo>
                    <a:pt x="17559" y="1"/>
                  </a:lnTo>
                  <a:lnTo>
                    <a:pt x="15892" y="1"/>
                  </a:lnTo>
                  <a:lnTo>
                    <a:pt x="15892" y="1"/>
                  </a:lnTo>
                  <a:lnTo>
                    <a:pt x="14285" y="1"/>
                  </a:lnTo>
                  <a:lnTo>
                    <a:pt x="12619" y="60"/>
                  </a:lnTo>
                  <a:lnTo>
                    <a:pt x="10952" y="179"/>
                  </a:lnTo>
                  <a:lnTo>
                    <a:pt x="9226" y="358"/>
                  </a:lnTo>
                  <a:lnTo>
                    <a:pt x="7500" y="596"/>
                  </a:lnTo>
                  <a:lnTo>
                    <a:pt x="5774" y="834"/>
                  </a:lnTo>
                  <a:lnTo>
                    <a:pt x="4048" y="1191"/>
                  </a:lnTo>
                  <a:lnTo>
                    <a:pt x="2322" y="1489"/>
                  </a:lnTo>
                  <a:lnTo>
                    <a:pt x="1905" y="1608"/>
                  </a:lnTo>
                  <a:lnTo>
                    <a:pt x="3036" y="4524"/>
                  </a:lnTo>
                  <a:lnTo>
                    <a:pt x="3334" y="4464"/>
                  </a:lnTo>
                  <a:lnTo>
                    <a:pt x="3334" y="4464"/>
                  </a:lnTo>
                  <a:lnTo>
                    <a:pt x="6369" y="4107"/>
                  </a:lnTo>
                  <a:lnTo>
                    <a:pt x="9286" y="3929"/>
                  </a:lnTo>
                  <a:lnTo>
                    <a:pt x="12083" y="3750"/>
                  </a:lnTo>
                  <a:lnTo>
                    <a:pt x="14762" y="3750"/>
                  </a:lnTo>
                  <a:lnTo>
                    <a:pt x="14762" y="3750"/>
                  </a:lnTo>
                  <a:lnTo>
                    <a:pt x="16726" y="3810"/>
                  </a:lnTo>
                  <a:lnTo>
                    <a:pt x="17559" y="3869"/>
                  </a:lnTo>
                  <a:lnTo>
                    <a:pt x="18273" y="3988"/>
                  </a:lnTo>
                  <a:lnTo>
                    <a:pt x="18987" y="4107"/>
                  </a:lnTo>
                  <a:lnTo>
                    <a:pt x="19583" y="4286"/>
                  </a:lnTo>
                  <a:lnTo>
                    <a:pt x="20118" y="4464"/>
                  </a:lnTo>
                  <a:lnTo>
                    <a:pt x="20594" y="4643"/>
                  </a:lnTo>
                  <a:lnTo>
                    <a:pt x="20594" y="4643"/>
                  </a:lnTo>
                  <a:lnTo>
                    <a:pt x="21011" y="4941"/>
                  </a:lnTo>
                  <a:lnTo>
                    <a:pt x="21368" y="5179"/>
                  </a:lnTo>
                  <a:lnTo>
                    <a:pt x="21606" y="5476"/>
                  </a:lnTo>
                  <a:lnTo>
                    <a:pt x="21844" y="5774"/>
                  </a:lnTo>
                  <a:lnTo>
                    <a:pt x="21844" y="5774"/>
                  </a:lnTo>
                  <a:lnTo>
                    <a:pt x="21963" y="6131"/>
                  </a:lnTo>
                  <a:lnTo>
                    <a:pt x="22082" y="6548"/>
                  </a:lnTo>
                  <a:lnTo>
                    <a:pt x="22201" y="6964"/>
                  </a:lnTo>
                  <a:lnTo>
                    <a:pt x="22201" y="7440"/>
                  </a:lnTo>
                  <a:lnTo>
                    <a:pt x="22201" y="9345"/>
                  </a:lnTo>
                  <a:lnTo>
                    <a:pt x="22201" y="9345"/>
                  </a:lnTo>
                  <a:lnTo>
                    <a:pt x="17380" y="9643"/>
                  </a:lnTo>
                  <a:lnTo>
                    <a:pt x="10357" y="10059"/>
                  </a:lnTo>
                  <a:lnTo>
                    <a:pt x="10357" y="10059"/>
                  </a:lnTo>
                  <a:lnTo>
                    <a:pt x="9167" y="10238"/>
                  </a:lnTo>
                  <a:lnTo>
                    <a:pt x="8095" y="10416"/>
                  </a:lnTo>
                  <a:lnTo>
                    <a:pt x="7024" y="10714"/>
                  </a:lnTo>
                  <a:lnTo>
                    <a:pt x="6072" y="11011"/>
                  </a:lnTo>
                  <a:lnTo>
                    <a:pt x="5119" y="11369"/>
                  </a:lnTo>
                  <a:lnTo>
                    <a:pt x="4286" y="11845"/>
                  </a:lnTo>
                  <a:lnTo>
                    <a:pt x="3512" y="12321"/>
                  </a:lnTo>
                  <a:lnTo>
                    <a:pt x="2798" y="12857"/>
                  </a:lnTo>
                  <a:lnTo>
                    <a:pt x="2798" y="12857"/>
                  </a:lnTo>
                  <a:lnTo>
                    <a:pt x="2144" y="13452"/>
                  </a:lnTo>
                  <a:lnTo>
                    <a:pt x="1608" y="14106"/>
                  </a:lnTo>
                  <a:lnTo>
                    <a:pt x="1132" y="14821"/>
                  </a:lnTo>
                  <a:lnTo>
                    <a:pt x="715" y="15535"/>
                  </a:lnTo>
                  <a:lnTo>
                    <a:pt x="418" y="16309"/>
                  </a:lnTo>
                  <a:lnTo>
                    <a:pt x="179" y="17142"/>
                  </a:lnTo>
                  <a:lnTo>
                    <a:pt x="60" y="18035"/>
                  </a:lnTo>
                  <a:lnTo>
                    <a:pt x="1" y="18927"/>
                  </a:lnTo>
                  <a:lnTo>
                    <a:pt x="1" y="18927"/>
                  </a:lnTo>
                  <a:lnTo>
                    <a:pt x="60" y="19939"/>
                  </a:lnTo>
                  <a:lnTo>
                    <a:pt x="239" y="20892"/>
                  </a:lnTo>
                  <a:lnTo>
                    <a:pt x="477" y="21784"/>
                  </a:lnTo>
                  <a:lnTo>
                    <a:pt x="834" y="22618"/>
                  </a:lnTo>
                  <a:lnTo>
                    <a:pt x="1310" y="23391"/>
                  </a:lnTo>
                  <a:lnTo>
                    <a:pt x="1846" y="24046"/>
                  </a:lnTo>
                  <a:lnTo>
                    <a:pt x="2501" y="24701"/>
                  </a:lnTo>
                  <a:lnTo>
                    <a:pt x="3274" y="25296"/>
                  </a:lnTo>
                  <a:lnTo>
                    <a:pt x="3274" y="25296"/>
                  </a:lnTo>
                  <a:lnTo>
                    <a:pt x="4048" y="25772"/>
                  </a:lnTo>
                  <a:lnTo>
                    <a:pt x="4941" y="26189"/>
                  </a:lnTo>
                  <a:lnTo>
                    <a:pt x="5893" y="26546"/>
                  </a:lnTo>
                  <a:lnTo>
                    <a:pt x="6905" y="26843"/>
                  </a:lnTo>
                  <a:lnTo>
                    <a:pt x="8036" y="27081"/>
                  </a:lnTo>
                  <a:lnTo>
                    <a:pt x="9226" y="27200"/>
                  </a:lnTo>
                  <a:lnTo>
                    <a:pt x="10417" y="27319"/>
                  </a:lnTo>
                  <a:lnTo>
                    <a:pt x="11726" y="27379"/>
                  </a:lnTo>
                  <a:lnTo>
                    <a:pt x="11726" y="27379"/>
                  </a:lnTo>
                  <a:lnTo>
                    <a:pt x="13036" y="27319"/>
                  </a:lnTo>
                  <a:lnTo>
                    <a:pt x="14404" y="27141"/>
                  </a:lnTo>
                  <a:lnTo>
                    <a:pt x="15833" y="26903"/>
                  </a:lnTo>
                  <a:lnTo>
                    <a:pt x="16547" y="26665"/>
                  </a:lnTo>
                  <a:lnTo>
                    <a:pt x="17261" y="26427"/>
                  </a:lnTo>
                  <a:lnTo>
                    <a:pt x="17976" y="26129"/>
                  </a:lnTo>
                  <a:lnTo>
                    <a:pt x="18690" y="25832"/>
                  </a:lnTo>
                  <a:lnTo>
                    <a:pt x="19404" y="25415"/>
                  </a:lnTo>
                  <a:lnTo>
                    <a:pt x="20059" y="24998"/>
                  </a:lnTo>
                  <a:lnTo>
                    <a:pt x="20773" y="24463"/>
                  </a:lnTo>
                  <a:lnTo>
                    <a:pt x="21428" y="23927"/>
                  </a:lnTo>
                  <a:lnTo>
                    <a:pt x="22082" y="23272"/>
                  </a:lnTo>
                  <a:lnTo>
                    <a:pt x="22737" y="22558"/>
                  </a:lnTo>
                  <a:lnTo>
                    <a:pt x="22737" y="26843"/>
                  </a:lnTo>
                  <a:lnTo>
                    <a:pt x="29046" y="26843"/>
                  </a:lnTo>
                  <a:lnTo>
                    <a:pt x="29046" y="7143"/>
                  </a:lnTo>
                  <a:lnTo>
                    <a:pt x="29046" y="7143"/>
                  </a:lnTo>
                  <a:lnTo>
                    <a:pt x="28987" y="6190"/>
                  </a:lnTo>
                  <a:lnTo>
                    <a:pt x="28868" y="5357"/>
                  </a:lnTo>
                  <a:lnTo>
                    <a:pt x="28629" y="4583"/>
                  </a:lnTo>
                  <a:lnTo>
                    <a:pt x="28272" y="3869"/>
                  </a:lnTo>
                  <a:lnTo>
                    <a:pt x="28272" y="3869"/>
                  </a:lnTo>
                  <a:close/>
                  <a:moveTo>
                    <a:pt x="22201" y="17618"/>
                  </a:moveTo>
                  <a:lnTo>
                    <a:pt x="22201" y="17618"/>
                  </a:lnTo>
                  <a:lnTo>
                    <a:pt x="22201" y="18094"/>
                  </a:lnTo>
                  <a:lnTo>
                    <a:pt x="22082" y="18570"/>
                  </a:lnTo>
                  <a:lnTo>
                    <a:pt x="21904" y="19046"/>
                  </a:lnTo>
                  <a:lnTo>
                    <a:pt x="21606" y="19523"/>
                  </a:lnTo>
                  <a:lnTo>
                    <a:pt x="21309" y="19999"/>
                  </a:lnTo>
                  <a:lnTo>
                    <a:pt x="20892" y="20475"/>
                  </a:lnTo>
                  <a:lnTo>
                    <a:pt x="20416" y="20892"/>
                  </a:lnTo>
                  <a:lnTo>
                    <a:pt x="19880" y="21308"/>
                  </a:lnTo>
                  <a:lnTo>
                    <a:pt x="19880" y="21308"/>
                  </a:lnTo>
                  <a:lnTo>
                    <a:pt x="19285" y="21725"/>
                  </a:lnTo>
                  <a:lnTo>
                    <a:pt x="18690" y="22082"/>
                  </a:lnTo>
                  <a:lnTo>
                    <a:pt x="18035" y="22379"/>
                  </a:lnTo>
                  <a:lnTo>
                    <a:pt x="17321" y="22618"/>
                  </a:lnTo>
                  <a:lnTo>
                    <a:pt x="16607" y="22856"/>
                  </a:lnTo>
                  <a:lnTo>
                    <a:pt x="15773" y="23034"/>
                  </a:lnTo>
                  <a:lnTo>
                    <a:pt x="14881" y="23094"/>
                  </a:lnTo>
                  <a:lnTo>
                    <a:pt x="13928" y="23153"/>
                  </a:lnTo>
                  <a:lnTo>
                    <a:pt x="13928" y="23153"/>
                  </a:lnTo>
                  <a:lnTo>
                    <a:pt x="13155" y="23094"/>
                  </a:lnTo>
                  <a:lnTo>
                    <a:pt x="12381" y="23094"/>
                  </a:lnTo>
                  <a:lnTo>
                    <a:pt x="11726" y="22975"/>
                  </a:lnTo>
                  <a:lnTo>
                    <a:pt x="11071" y="22856"/>
                  </a:lnTo>
                  <a:lnTo>
                    <a:pt x="10476" y="22677"/>
                  </a:lnTo>
                  <a:lnTo>
                    <a:pt x="9941" y="22498"/>
                  </a:lnTo>
                  <a:lnTo>
                    <a:pt x="9405" y="22260"/>
                  </a:lnTo>
                  <a:lnTo>
                    <a:pt x="8988" y="22022"/>
                  </a:lnTo>
                  <a:lnTo>
                    <a:pt x="8988" y="22022"/>
                  </a:lnTo>
                  <a:lnTo>
                    <a:pt x="8572" y="21665"/>
                  </a:lnTo>
                  <a:lnTo>
                    <a:pt x="8155" y="21308"/>
                  </a:lnTo>
                  <a:lnTo>
                    <a:pt x="7857" y="20951"/>
                  </a:lnTo>
                  <a:lnTo>
                    <a:pt x="7619" y="20534"/>
                  </a:lnTo>
                  <a:lnTo>
                    <a:pt x="7441" y="20058"/>
                  </a:lnTo>
                  <a:lnTo>
                    <a:pt x="7262" y="19582"/>
                  </a:lnTo>
                  <a:lnTo>
                    <a:pt x="7203" y="19046"/>
                  </a:lnTo>
                  <a:lnTo>
                    <a:pt x="7143" y="18511"/>
                  </a:lnTo>
                  <a:lnTo>
                    <a:pt x="7143" y="18511"/>
                  </a:lnTo>
                  <a:lnTo>
                    <a:pt x="7203" y="17916"/>
                  </a:lnTo>
                  <a:lnTo>
                    <a:pt x="7262" y="17380"/>
                  </a:lnTo>
                  <a:lnTo>
                    <a:pt x="7381" y="16904"/>
                  </a:lnTo>
                  <a:lnTo>
                    <a:pt x="7560" y="16428"/>
                  </a:lnTo>
                  <a:lnTo>
                    <a:pt x="7738" y="15951"/>
                  </a:lnTo>
                  <a:lnTo>
                    <a:pt x="7976" y="15535"/>
                  </a:lnTo>
                  <a:lnTo>
                    <a:pt x="8274" y="15118"/>
                  </a:lnTo>
                  <a:lnTo>
                    <a:pt x="8572" y="14761"/>
                  </a:lnTo>
                  <a:lnTo>
                    <a:pt x="8572" y="14761"/>
                  </a:lnTo>
                  <a:lnTo>
                    <a:pt x="8929" y="14404"/>
                  </a:lnTo>
                  <a:lnTo>
                    <a:pt x="9345" y="14106"/>
                  </a:lnTo>
                  <a:lnTo>
                    <a:pt x="9762" y="13868"/>
                  </a:lnTo>
                  <a:lnTo>
                    <a:pt x="10238" y="13630"/>
                  </a:lnTo>
                  <a:lnTo>
                    <a:pt x="10774" y="13452"/>
                  </a:lnTo>
                  <a:lnTo>
                    <a:pt x="11309" y="13273"/>
                  </a:lnTo>
                  <a:lnTo>
                    <a:pt x="11905" y="13154"/>
                  </a:lnTo>
                  <a:lnTo>
                    <a:pt x="12559" y="13095"/>
                  </a:lnTo>
                  <a:lnTo>
                    <a:pt x="12559" y="13095"/>
                  </a:lnTo>
                  <a:lnTo>
                    <a:pt x="18273" y="12678"/>
                  </a:lnTo>
                  <a:lnTo>
                    <a:pt x="22201" y="12380"/>
                  </a:lnTo>
                  <a:lnTo>
                    <a:pt x="22201" y="176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7474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D8E5-67A2-6A4D-E8A5-231E1DB9D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800" b="1" i="0">
                <a:latin typeface="Oswald SemiBold" pitchFamily="2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6918C-7076-C6E0-B355-642B918DF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 i="0">
                <a:latin typeface="Oswa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7C8C30-D4E9-5895-3F2F-EB98B18559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F30B0F-F900-F27D-21B6-812BC843697D}"/>
              </a:ext>
            </a:extLst>
          </p:cNvPr>
          <p:cNvSpPr/>
          <p:nvPr userDrawn="1"/>
        </p:nvSpPr>
        <p:spPr>
          <a:xfrm>
            <a:off x="-11725" y="-9939"/>
            <a:ext cx="797335" cy="6887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swald" pitchFamily="2" charset="77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2356E4B-22A8-A517-B402-4EE45A3AF64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725290" y="4421920"/>
            <a:ext cx="4233984" cy="3651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Oswald Medium" pitchFamily="2" charset="77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8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4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4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spc="150" dirty="0">
                <a:solidFill>
                  <a:schemeClr val="bg1"/>
                </a:solidFill>
                <a:latin typeface="Oswald Light" panose="02000303000000000000" pitchFamily="2" charset="77"/>
              </a:rPr>
              <a:t>Arkansas Economic Development Commission</a:t>
            </a:r>
          </a:p>
        </p:txBody>
      </p:sp>
    </p:spTree>
    <p:extLst>
      <p:ext uri="{BB962C8B-B14F-4D97-AF65-F5344CB8AC3E}">
        <p14:creationId xmlns:p14="http://schemas.microsoft.com/office/powerpoint/2010/main" val="168377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64BDD-B6A2-5494-5CD4-BD9781631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B93390C-C32C-8FF1-6E1A-865A2793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C1F8B5-9D85-523D-4C8B-79449EE5B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7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D118E-D107-F82C-112C-7D0DFDDF8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D118E-D107-F82C-112C-7D0DFDDF8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0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D118E-D107-F82C-112C-7D0DFDDF8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0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D118E-D107-F82C-112C-7D0DFDDF8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7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ommer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D118E-D107-F82C-112C-7D0DFDDF8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3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C14072-A2CE-D707-D242-4E51DFD0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335DF-EBDA-0E56-C62D-8272FE571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827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A89EF-B88E-C2CD-5AD6-65789F080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0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Oswald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3278B2-C391-D04A-A92F-357543BEC2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11078791" y="6076077"/>
            <a:ext cx="1124931" cy="56054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B3B7B4-F81F-2FF9-13E2-644D53D63382}"/>
              </a:ext>
            </a:extLst>
          </p:cNvPr>
          <p:cNvGrpSpPr/>
          <p:nvPr userDrawn="1"/>
        </p:nvGrpSpPr>
        <p:grpSpPr>
          <a:xfrm>
            <a:off x="9925050" y="6075003"/>
            <a:ext cx="1153741" cy="560546"/>
            <a:chOff x="9925050" y="6075003"/>
            <a:chExt cx="1153741" cy="5605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64261A-03DC-5503-BEAE-B88E646661E3}"/>
                </a:ext>
              </a:extLst>
            </p:cNvPr>
            <p:cNvSpPr/>
            <p:nvPr userDrawn="1"/>
          </p:nvSpPr>
          <p:spPr>
            <a:xfrm>
              <a:off x="9925050" y="6075003"/>
              <a:ext cx="1153741" cy="560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0806781-6782-2ADD-7CEC-938A64232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rcRect t="15670" b="19059"/>
            <a:stretch>
              <a:fillRect/>
            </a:stretch>
          </p:blipFill>
          <p:spPr>
            <a:xfrm>
              <a:off x="9930451" y="6075003"/>
              <a:ext cx="1133615" cy="560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508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Oswald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3000" b="0" i="0" kern="1200">
          <a:solidFill>
            <a:schemeClr val="tx1"/>
          </a:solidFill>
          <a:latin typeface="Oswal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600" b="0" i="0" kern="1200">
          <a:solidFill>
            <a:schemeClr val="tx1"/>
          </a:solidFill>
          <a:latin typeface="Oswal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Oswal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000" b="0" i="0" kern="1200">
          <a:solidFill>
            <a:schemeClr val="tx1"/>
          </a:solidFill>
          <a:latin typeface="Oswal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800" b="0" i="0" kern="1200">
          <a:solidFill>
            <a:schemeClr val="tx1"/>
          </a:solidFill>
          <a:latin typeface="Oswal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asys.wd5.myworkdayjobs.com/en-US/UASYS/job/Shared-use-Kitchen-Manager_R0084813-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beyondthepitch-aficmco.eventbrite.com/" TargetMode="External"/><Relationship Id="rId4" Type="http://schemas.openxmlformats.org/officeDocument/2006/relationships/hyperlink" Target="https://packaging-rest-caterers-foodtrucks.eventbrit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B9F4A6-427F-85B1-CFFC-94D436CBE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4A21A-F716-1655-4DE6-265E9CF20E1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92461" sx="108409" sy="108409" algn="tl" rotWithShape="0">
              <a:prstClr val="black">
                <a:alpha val="63467"/>
              </a:prstClr>
            </a:outerShdw>
          </a:effectLst>
        </p:spPr>
        <p:txBody>
          <a:bodyPr/>
          <a:lstStyle/>
          <a:p>
            <a:r>
              <a:rPr lang="en-US" sz="7200" dirty="0">
                <a:solidFill>
                  <a:schemeClr val="bg1"/>
                </a:solidFill>
              </a:rPr>
              <a:t>Welcome to the ESO Call!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07F4-AF98-3637-1844-7C5C1E6B7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0216" y="3251716"/>
            <a:ext cx="10034954" cy="2430952"/>
          </a:xfrm>
          <a:effectLst>
            <a:outerShdw blurRad="245995" sx="160784" sy="160784" algn="ctr" rotWithShape="0">
              <a:prstClr val="black">
                <a:alpha val="79291"/>
              </a:prstClr>
            </a:outerShdw>
          </a:effectLst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10am -11am CT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First Wednesday of Each Month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DBECB4-77B6-4C38-9694-57D28BF56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99023" y="6356350"/>
            <a:ext cx="545314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 pitchFamily="2" charset="77"/>
                <a:ea typeface="+mn-ea"/>
                <a:cs typeface="+mn-cs"/>
              </a:rPr>
              <a:t>Got questions? Email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contact EMassana@Arkansasedc.com</a:t>
            </a:r>
          </a:p>
        </p:txBody>
      </p:sp>
    </p:spTree>
    <p:extLst>
      <p:ext uri="{BB962C8B-B14F-4D97-AF65-F5344CB8AC3E}">
        <p14:creationId xmlns:p14="http://schemas.microsoft.com/office/powerpoint/2010/main" val="3451799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530518" cy="6858000"/>
          </a:xfrm>
          <a:custGeom>
            <a:avLst/>
            <a:gdLst/>
            <a:ahLst/>
            <a:cxnLst/>
            <a:rect l="l" t="t" r="r" b="b"/>
            <a:pathLst>
              <a:path w="9795777" h="10287000">
                <a:moveTo>
                  <a:pt x="0" y="0"/>
                </a:moveTo>
                <a:lnTo>
                  <a:pt x="9795777" y="0"/>
                </a:lnTo>
                <a:lnTo>
                  <a:pt x="979577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9031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6809014" y="3131228"/>
            <a:ext cx="5151902" cy="994880"/>
            <a:chOff x="0" y="0"/>
            <a:chExt cx="2035319" cy="3930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35319" cy="393039"/>
            </a:xfrm>
            <a:custGeom>
              <a:avLst/>
              <a:gdLst/>
              <a:ahLst/>
              <a:cxnLst/>
              <a:rect l="l" t="t" r="r" b="b"/>
              <a:pathLst>
                <a:path w="2035319" h="393039">
                  <a:moveTo>
                    <a:pt x="1832119" y="0"/>
                  </a:moveTo>
                  <a:cubicBezTo>
                    <a:pt x="1944344" y="0"/>
                    <a:pt x="2035319" y="87985"/>
                    <a:pt x="2035319" y="196520"/>
                  </a:cubicBezTo>
                  <a:cubicBezTo>
                    <a:pt x="2035319" y="305054"/>
                    <a:pt x="1944344" y="393039"/>
                    <a:pt x="1832119" y="393039"/>
                  </a:cubicBezTo>
                  <a:lnTo>
                    <a:pt x="203200" y="393039"/>
                  </a:lnTo>
                  <a:cubicBezTo>
                    <a:pt x="90976" y="393039"/>
                    <a:pt x="0" y="305054"/>
                    <a:pt x="0" y="196520"/>
                  </a:cubicBezTo>
                  <a:cubicBezTo>
                    <a:pt x="0" y="879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48D1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35319" cy="43113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60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0911" y="6042973"/>
            <a:ext cx="2057400" cy="436855"/>
            <a:chOff x="0" y="0"/>
            <a:chExt cx="812800" cy="1725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72585"/>
            </a:xfrm>
            <a:custGeom>
              <a:avLst/>
              <a:gdLst/>
              <a:ahLst/>
              <a:cxnLst/>
              <a:rect l="l" t="t" r="r" b="b"/>
              <a:pathLst>
                <a:path w="812800" h="172585">
                  <a:moveTo>
                    <a:pt x="609600" y="0"/>
                  </a:moveTo>
                  <a:cubicBezTo>
                    <a:pt x="721824" y="0"/>
                    <a:pt x="812800" y="38634"/>
                    <a:pt x="812800" y="86292"/>
                  </a:cubicBezTo>
                  <a:cubicBezTo>
                    <a:pt x="812800" y="133950"/>
                    <a:pt x="721824" y="172585"/>
                    <a:pt x="609600" y="172585"/>
                  </a:cubicBezTo>
                  <a:lnTo>
                    <a:pt x="203200" y="172585"/>
                  </a:lnTo>
                  <a:cubicBezTo>
                    <a:pt x="90976" y="172585"/>
                    <a:pt x="0" y="133950"/>
                    <a:pt x="0" y="86292"/>
                  </a:cubicBezTo>
                  <a:cubicBezTo>
                    <a:pt x="0" y="3863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48D1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106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60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83611" y="5012397"/>
            <a:ext cx="2784523" cy="2057400"/>
            <a:chOff x="0" y="0"/>
            <a:chExt cx="1100059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00059" cy="812800"/>
            </a:xfrm>
            <a:custGeom>
              <a:avLst/>
              <a:gdLst/>
              <a:ahLst/>
              <a:cxnLst/>
              <a:rect l="l" t="t" r="r" b="b"/>
              <a:pathLst>
                <a:path w="1100059" h="812800">
                  <a:moveTo>
                    <a:pt x="94532" y="0"/>
                  </a:moveTo>
                  <a:lnTo>
                    <a:pt x="1005527" y="0"/>
                  </a:lnTo>
                  <a:cubicBezTo>
                    <a:pt x="1030598" y="0"/>
                    <a:pt x="1054643" y="9960"/>
                    <a:pt x="1072371" y="27688"/>
                  </a:cubicBezTo>
                  <a:cubicBezTo>
                    <a:pt x="1090099" y="45416"/>
                    <a:pt x="1100059" y="69460"/>
                    <a:pt x="1100059" y="94532"/>
                  </a:cubicBezTo>
                  <a:lnTo>
                    <a:pt x="1100059" y="718268"/>
                  </a:lnTo>
                  <a:cubicBezTo>
                    <a:pt x="1100059" y="743340"/>
                    <a:pt x="1090099" y="767384"/>
                    <a:pt x="1072371" y="785112"/>
                  </a:cubicBezTo>
                  <a:cubicBezTo>
                    <a:pt x="1054643" y="802840"/>
                    <a:pt x="1030598" y="812800"/>
                    <a:pt x="1005527" y="812800"/>
                  </a:cubicBezTo>
                  <a:lnTo>
                    <a:pt x="94532" y="812800"/>
                  </a:lnTo>
                  <a:cubicBezTo>
                    <a:pt x="69460" y="812800"/>
                    <a:pt x="45416" y="802840"/>
                    <a:pt x="27688" y="785112"/>
                  </a:cubicBezTo>
                  <a:cubicBezTo>
                    <a:pt x="9960" y="767384"/>
                    <a:pt x="0" y="743340"/>
                    <a:pt x="0" y="718268"/>
                  </a:cubicBezTo>
                  <a:lnTo>
                    <a:pt x="0" y="94532"/>
                  </a:lnTo>
                  <a:cubicBezTo>
                    <a:pt x="0" y="69460"/>
                    <a:pt x="9960" y="45416"/>
                    <a:pt x="27688" y="27688"/>
                  </a:cubicBezTo>
                  <a:cubicBezTo>
                    <a:pt x="45416" y="9960"/>
                    <a:pt x="69460" y="0"/>
                    <a:pt x="94532" y="0"/>
                  </a:cubicBezTo>
                  <a:close/>
                </a:path>
              </a:pathLst>
            </a:custGeom>
            <a:solidFill>
              <a:srgbClr val="348D1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00059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60"/>
                </a:lnSpc>
              </a:pPr>
              <a:endParaRPr sz="12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895461" y="3449175"/>
            <a:ext cx="4979009" cy="30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1866" b="1" u="sng">
                <a:solidFill>
                  <a:srgbClr val="F5F4F2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3" tooltip="https://uasys.wd5.myworkdayjobs.com/en-US/UASYS/job/Shared-use-Kitchen-Manager_R0084813-1"/>
              </a:rPr>
              <a:t>Shared-use-Kitchen-Manager_R0084813-1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9710" y="6007612"/>
            <a:ext cx="979805" cy="37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 b="1">
                <a:solidFill>
                  <a:srgbClr val="F5F4F2"/>
                </a:solidFill>
                <a:latin typeface="Poppins Bold"/>
                <a:ea typeface="Poppins Bold"/>
                <a:cs typeface="Poppins Bold"/>
                <a:sym typeface="Poppins Bold"/>
              </a:rPr>
              <a:t>Share!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985211" y="5113997"/>
            <a:ext cx="2784523" cy="2057400"/>
            <a:chOff x="0" y="0"/>
            <a:chExt cx="1100059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00059" cy="812800"/>
            </a:xfrm>
            <a:custGeom>
              <a:avLst/>
              <a:gdLst/>
              <a:ahLst/>
              <a:cxnLst/>
              <a:rect l="l" t="t" r="r" b="b"/>
              <a:pathLst>
                <a:path w="1100059" h="812800">
                  <a:moveTo>
                    <a:pt x="94532" y="0"/>
                  </a:moveTo>
                  <a:lnTo>
                    <a:pt x="1005527" y="0"/>
                  </a:lnTo>
                  <a:cubicBezTo>
                    <a:pt x="1030598" y="0"/>
                    <a:pt x="1054643" y="9960"/>
                    <a:pt x="1072371" y="27688"/>
                  </a:cubicBezTo>
                  <a:cubicBezTo>
                    <a:pt x="1090099" y="45416"/>
                    <a:pt x="1100059" y="69460"/>
                    <a:pt x="1100059" y="94532"/>
                  </a:cubicBezTo>
                  <a:lnTo>
                    <a:pt x="1100059" y="718268"/>
                  </a:lnTo>
                  <a:cubicBezTo>
                    <a:pt x="1100059" y="743340"/>
                    <a:pt x="1090099" y="767384"/>
                    <a:pt x="1072371" y="785112"/>
                  </a:cubicBezTo>
                  <a:cubicBezTo>
                    <a:pt x="1054643" y="802840"/>
                    <a:pt x="1030598" y="812800"/>
                    <a:pt x="1005527" y="812800"/>
                  </a:cubicBezTo>
                  <a:lnTo>
                    <a:pt x="94532" y="812800"/>
                  </a:lnTo>
                  <a:cubicBezTo>
                    <a:pt x="69460" y="812800"/>
                    <a:pt x="45416" y="802840"/>
                    <a:pt x="27688" y="785112"/>
                  </a:cubicBezTo>
                  <a:cubicBezTo>
                    <a:pt x="9960" y="767384"/>
                    <a:pt x="0" y="743340"/>
                    <a:pt x="0" y="718268"/>
                  </a:cubicBezTo>
                  <a:lnTo>
                    <a:pt x="0" y="94532"/>
                  </a:lnTo>
                  <a:cubicBezTo>
                    <a:pt x="0" y="69460"/>
                    <a:pt x="9960" y="45416"/>
                    <a:pt x="27688" y="27688"/>
                  </a:cubicBezTo>
                  <a:cubicBezTo>
                    <a:pt x="45416" y="9960"/>
                    <a:pt x="69460" y="0"/>
                    <a:pt x="9453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100059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60"/>
                </a:lnSpc>
              </a:pPr>
              <a:endParaRPr sz="120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4141942" y="5160695"/>
            <a:ext cx="2267861" cy="1633805"/>
          </a:xfrm>
          <a:custGeom>
            <a:avLst/>
            <a:gdLst/>
            <a:ahLst/>
            <a:cxnLst/>
            <a:rect l="l" t="t" r="r" b="b"/>
            <a:pathLst>
              <a:path w="3401792" h="2450708">
                <a:moveTo>
                  <a:pt x="0" y="0"/>
                </a:moveTo>
                <a:lnTo>
                  <a:pt x="3401792" y="0"/>
                </a:lnTo>
                <a:lnTo>
                  <a:pt x="3401792" y="2450708"/>
                </a:lnTo>
                <a:lnTo>
                  <a:pt x="0" y="245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TextBox 18"/>
          <p:cNvSpPr txBox="1"/>
          <p:nvPr/>
        </p:nvSpPr>
        <p:spPr>
          <a:xfrm>
            <a:off x="7880015" y="2376498"/>
            <a:ext cx="3009900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Link to Apply: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8493" y="476406"/>
            <a:ext cx="3839845" cy="681573"/>
          </a:xfrm>
          <a:custGeom>
            <a:avLst/>
            <a:gdLst/>
            <a:ahLst/>
            <a:cxnLst/>
            <a:rect l="l" t="t" r="r" b="b"/>
            <a:pathLst>
              <a:path w="5759767" h="1022359">
                <a:moveTo>
                  <a:pt x="0" y="0"/>
                </a:moveTo>
                <a:lnTo>
                  <a:pt x="5759767" y="0"/>
                </a:lnTo>
                <a:lnTo>
                  <a:pt x="5759767" y="1022359"/>
                </a:lnTo>
                <a:lnTo>
                  <a:pt x="0" y="1022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TextBox 3"/>
          <p:cNvSpPr txBox="1"/>
          <p:nvPr/>
        </p:nvSpPr>
        <p:spPr>
          <a:xfrm>
            <a:off x="335514" y="2913334"/>
            <a:ext cx="11520974" cy="1205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 interactive </a:t>
            </a:r>
            <a:r>
              <a:rPr lang="en-US" sz="1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Entrepreneur Roundtable + Civic Conversation</a:t>
            </a: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session is specifically designed for entrepreneurs and small business owners who want to actively participate in shaping stronger local business conditions across Northwest Arkansas.</a:t>
            </a:r>
          </a:p>
          <a:p>
            <a:pPr algn="ctr">
              <a:lnSpc>
                <a:spcPts val="747"/>
              </a:lnSpc>
            </a:pPr>
            <a:endParaRPr lang="en-US"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Participating leaders include representatives from Bentonville, Rogers, Springdale, Fayetteville, and Pea Ridge.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0945" y="1504586"/>
            <a:ext cx="11520974" cy="1163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33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Building Business &amp; Civic Connections: </a:t>
            </a:r>
          </a:p>
          <a:p>
            <a:pPr algn="ctr">
              <a:lnSpc>
                <a:spcPts val="3267"/>
              </a:lnSpc>
            </a:pPr>
            <a:r>
              <a:rPr lang="en-US" sz="233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Entrepreneurs in Conversation with Elected Officials &amp; City Representatives</a:t>
            </a:r>
          </a:p>
          <a:p>
            <a:pPr algn="ctr">
              <a:lnSpc>
                <a:spcPts val="2613"/>
              </a:lnSpc>
            </a:pPr>
            <a:r>
              <a:rPr lang="en-US" sz="186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Monday, June 22 | 4 - 5:30 PM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840472" y="345048"/>
            <a:ext cx="3865249" cy="1478208"/>
            <a:chOff x="0" y="85725"/>
            <a:chExt cx="7730498" cy="2956417"/>
          </a:xfrm>
        </p:grpSpPr>
        <p:sp>
          <p:nvSpPr>
            <p:cNvPr id="6" name="TextBox 6"/>
            <p:cNvSpPr txBox="1"/>
            <p:nvPr/>
          </p:nvSpPr>
          <p:spPr>
            <a:xfrm>
              <a:off x="0" y="85725"/>
              <a:ext cx="7730498" cy="2231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25"/>
                </a:lnSpc>
              </a:pPr>
              <a:r>
                <a:rPr lang="en-US" sz="2925" b="1">
                  <a:solidFill>
                    <a:srgbClr val="1C4CA9"/>
                  </a:solidFill>
                  <a:latin typeface="Placard Next Bold"/>
                  <a:ea typeface="Placard Next Bold"/>
                  <a:cs typeface="Placard Next Bold"/>
                  <a:sym typeface="Placard Next Bold"/>
                </a:rPr>
                <a:t>entrepreneurs &amp; small business owners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10620" y="2082648"/>
              <a:ext cx="7319878" cy="959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95"/>
                </a:lnSpc>
                <a:spcBef>
                  <a:spcPct val="0"/>
                </a:spcBef>
              </a:pPr>
              <a:r>
                <a:rPr lang="en-US" sz="2925" b="1" dirty="0">
                  <a:solidFill>
                    <a:srgbClr val="1C4CA9"/>
                  </a:solidFill>
                  <a:latin typeface="Placard Next Wide Bold"/>
                  <a:ea typeface="Placard Next Wide Bold"/>
                  <a:cs typeface="Placard Next Wide Bold"/>
                  <a:sym typeface="Placard Next Wide Bold"/>
                </a:rPr>
                <a:t>wanted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2189" y="4496710"/>
            <a:ext cx="4628950" cy="1115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This is</a:t>
            </a: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algn="ctr">
              <a:lnSpc>
                <a:spcPts val="2239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•An opportunity for entrepreneurs to engage directly with local leaders to move business bottlenecks toward actionable next steps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56307" y="6115325"/>
            <a:ext cx="7530250" cy="49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"/>
              </a:lnSpc>
            </a:pPr>
            <a:r>
              <a:rPr lang="en-US" sz="160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Location</a:t>
            </a:r>
            <a:r>
              <a:rPr lang="en-US" sz="160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The Collaborative, The Learning Lab, 704 SE 5th St, Bentonville</a:t>
            </a:r>
          </a:p>
          <a:p>
            <a:pPr algn="ctr">
              <a:lnSpc>
                <a:spcPts val="933"/>
              </a:lnSpc>
            </a:pPr>
            <a:endParaRPr lang="en-US" sz="1608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251"/>
              </a:lnSpc>
            </a:pPr>
            <a:r>
              <a:rPr lang="en-US" sz="160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 Register</a:t>
            </a:r>
            <a:r>
              <a:rPr lang="en-US" sz="160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https;//righttostart.quorum.us/event/34247/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19239" y="4372885"/>
            <a:ext cx="7195140" cy="139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We are asking ESOs and ecosystem partners to:</a:t>
            </a:r>
          </a:p>
          <a:p>
            <a:pPr algn="ctr">
              <a:lnSpc>
                <a:spcPts val="2239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Encourage entrepreneurs in your network to register</a:t>
            </a:r>
          </a:p>
          <a:p>
            <a:pPr algn="ctr">
              <a:lnSpc>
                <a:spcPts val="2239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Invite founders and business owners ready to actively participate</a:t>
            </a:r>
          </a:p>
          <a:p>
            <a:pPr algn="ctr">
              <a:lnSpc>
                <a:spcPts val="2239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Help bring entrepreneurs willing to share both challenges and ideas</a:t>
            </a:r>
          </a:p>
          <a:p>
            <a:pPr algn="ctr">
              <a:lnSpc>
                <a:spcPts val="2239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Support a collaborative “let’s work together” mindset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/>
          <p:nvPr/>
        </p:nvSpPr>
        <p:spPr>
          <a:xfrm>
            <a:off x="210333" y="6233933"/>
            <a:ext cx="1251600" cy="40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pic>
        <p:nvPicPr>
          <p:cNvPr id="241" name="Google Shape;241;p29" title="PHOTO-2026-05-15-10-47-17.jpg"/>
          <p:cNvPicPr preferRelativeResize="0"/>
          <p:nvPr/>
        </p:nvPicPr>
        <p:blipFill rotWithShape="1">
          <a:blip r:embed="rId3">
            <a:alphaModFix/>
          </a:blip>
          <a:srcRect l="25898" t="3546" r="20159" b="604"/>
          <a:stretch/>
        </p:blipFill>
        <p:spPr>
          <a:xfrm>
            <a:off x="6349500" y="237467"/>
            <a:ext cx="4105600" cy="410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2" name="Google Shape;242;p29" title="174372460530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0285" y="3827933"/>
            <a:ext cx="2809600" cy="2809600"/>
          </a:xfrm>
          <a:prstGeom prst="ellipse">
            <a:avLst/>
          </a:prstGeom>
          <a:noFill/>
          <a:ln w="9525" cap="flat" cmpd="sng">
            <a:solidFill>
              <a:srgbClr val="FFCF5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3" name="Google Shape;243;p29"/>
          <p:cNvSpPr/>
          <p:nvPr/>
        </p:nvSpPr>
        <p:spPr>
          <a:xfrm rot="788">
            <a:off x="210333" y="423400"/>
            <a:ext cx="5234800" cy="4876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09E1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067" b="1">
                <a:latin typeface="Inter"/>
                <a:ea typeface="Inter"/>
                <a:cs typeface="Inter"/>
                <a:sym typeface="Inter"/>
              </a:rPr>
              <a:t>Endeavor Updates</a:t>
            </a:r>
            <a:endParaRPr sz="3067" b="1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299100" y="2123634"/>
            <a:ext cx="6050400" cy="30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99521">
              <a:buSzPts val="2300"/>
              <a:buFont typeface="Inter"/>
              <a:buAutoNum type="arabicParenR"/>
            </a:pPr>
            <a:r>
              <a:rPr lang="en" sz="3067">
                <a:latin typeface="Inter"/>
                <a:ea typeface="Inter"/>
                <a:cs typeface="Inter"/>
                <a:sym typeface="Inter"/>
              </a:rPr>
              <a:t>ScaleUp Spring Cohort Wraps Up on June 18th!</a:t>
            </a:r>
            <a:endParaRPr sz="3067">
              <a:latin typeface="Inter"/>
              <a:ea typeface="Inter"/>
              <a:cs typeface="Inter"/>
              <a:sym typeface="Inter"/>
            </a:endParaRPr>
          </a:p>
          <a:p>
            <a:pPr marL="609585"/>
            <a:endParaRPr sz="3067">
              <a:latin typeface="Inter"/>
              <a:ea typeface="Inter"/>
              <a:cs typeface="Inter"/>
              <a:sym typeface="Inter"/>
            </a:endParaRPr>
          </a:p>
          <a:p>
            <a:pPr marL="609585"/>
            <a:endParaRPr sz="3067">
              <a:latin typeface="Inter"/>
              <a:ea typeface="Inter"/>
              <a:cs typeface="Inter"/>
              <a:sym typeface="Inter"/>
            </a:endParaRPr>
          </a:p>
          <a:p>
            <a:pPr marL="609585" indent="-499521">
              <a:buSzPts val="2300"/>
              <a:buFont typeface="Inter"/>
              <a:buAutoNum type="arabicParenR"/>
            </a:pPr>
            <a:r>
              <a:rPr lang="en" sz="3067">
                <a:latin typeface="Inter"/>
                <a:ea typeface="Inter"/>
                <a:cs typeface="Inter"/>
                <a:sym typeface="Inter"/>
              </a:rPr>
              <a:t>Welcome Chris Erhardt, the new 412 Angels Director!</a:t>
            </a:r>
            <a:endParaRPr sz="3067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66961" y="3145348"/>
            <a:ext cx="4804079" cy="3130396"/>
          </a:xfrm>
          <a:custGeom>
            <a:avLst/>
            <a:gdLst/>
            <a:ahLst/>
            <a:cxnLst/>
            <a:rect l="l" t="t" r="r" b="b"/>
            <a:pathLst>
              <a:path w="7206118" h="4695594">
                <a:moveTo>
                  <a:pt x="0" y="0"/>
                </a:moveTo>
                <a:lnTo>
                  <a:pt x="7206118" y="0"/>
                </a:lnTo>
                <a:lnTo>
                  <a:pt x="7206118" y="4695594"/>
                </a:lnTo>
                <a:lnTo>
                  <a:pt x="0" y="4695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0" r="-610" b="-97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6200"/>
            <a:chOff x="0" y="0"/>
            <a:chExt cx="28575000" cy="1785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575000" cy="178594"/>
            </a:xfrm>
            <a:custGeom>
              <a:avLst/>
              <a:gdLst/>
              <a:ahLst/>
              <a:cxnLst/>
              <a:rect l="l" t="t" r="r" b="b"/>
              <a:pathLst>
                <a:path w="28575000" h="178594">
                  <a:moveTo>
                    <a:pt x="0" y="0"/>
                  </a:moveTo>
                  <a:lnTo>
                    <a:pt x="28575000" y="0"/>
                  </a:lnTo>
                  <a:lnTo>
                    <a:pt x="28575000" y="178594"/>
                  </a:lnTo>
                  <a:lnTo>
                    <a:pt x="0" y="178594"/>
                  </a:lnTo>
                  <a:close/>
                </a:path>
              </a:pathLst>
            </a:custGeom>
            <a:solidFill>
              <a:srgbClr val="C4A96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2301076" y="2286000"/>
            <a:ext cx="7536999" cy="0"/>
          </a:xfrm>
          <a:prstGeom prst="line">
            <a:avLst/>
          </a:prstGeom>
          <a:ln w="9525" cap="rnd">
            <a:solidFill>
              <a:srgbClr val="4A57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60500" y="6096000"/>
            <a:ext cx="609600" cy="37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5"/>
              </a:lnSpc>
              <a:spcBef>
                <a:spcPct val="0"/>
              </a:spcBef>
            </a:pPr>
            <a:r>
              <a:rPr lang="en-US" sz="1213">
                <a:solidFill>
                  <a:srgbClr val="2C3527"/>
                </a:solidFill>
                <a:latin typeface="Inter"/>
                <a:ea typeface="Inter"/>
                <a:cs typeface="Inter"/>
                <a:sym typeface="Inter"/>
              </a:rPr>
              <a:t>QR</a:t>
            </a:r>
          </a:p>
          <a:p>
            <a:pPr algn="ctr">
              <a:lnSpc>
                <a:spcPts val="1455"/>
              </a:lnSpc>
              <a:spcBef>
                <a:spcPct val="0"/>
              </a:spcBef>
            </a:pPr>
            <a:r>
              <a:rPr lang="en-US" sz="1213">
                <a:solidFill>
                  <a:srgbClr val="2C3527"/>
                </a:solidFill>
                <a:latin typeface="Inter"/>
                <a:ea typeface="Inter"/>
                <a:cs typeface="Inter"/>
                <a:sym typeface="Inter"/>
              </a:rPr>
              <a:t>CODE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882745" y="534841"/>
            <a:ext cx="3365500" cy="878035"/>
            <a:chOff x="0" y="0"/>
            <a:chExt cx="6731000" cy="1756069"/>
          </a:xfrm>
        </p:grpSpPr>
        <p:sp>
          <p:nvSpPr>
            <p:cNvPr id="8" name="Freeform 8"/>
            <p:cNvSpPr/>
            <p:nvPr/>
          </p:nvSpPr>
          <p:spPr>
            <a:xfrm>
              <a:off x="2159000" y="127000"/>
              <a:ext cx="4572000" cy="1629069"/>
            </a:xfrm>
            <a:custGeom>
              <a:avLst/>
              <a:gdLst/>
              <a:ahLst/>
              <a:cxnLst/>
              <a:rect l="l" t="t" r="r" b="b"/>
              <a:pathLst>
                <a:path w="4572000" h="1629069">
                  <a:moveTo>
                    <a:pt x="0" y="0"/>
                  </a:moveTo>
                  <a:lnTo>
                    <a:pt x="4572000" y="0"/>
                  </a:lnTo>
                  <a:lnTo>
                    <a:pt x="4572000" y="1629069"/>
                  </a:lnTo>
                  <a:lnTo>
                    <a:pt x="0" y="1629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967" r="-90" b="-196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2032000" cy="1742101"/>
            </a:xfrm>
            <a:custGeom>
              <a:avLst/>
              <a:gdLst/>
              <a:ahLst/>
              <a:cxnLst/>
              <a:rect l="l" t="t" r="r" b="b"/>
              <a:pathLst>
                <a:path w="2032000" h="1742101">
                  <a:moveTo>
                    <a:pt x="0" y="0"/>
                  </a:moveTo>
                  <a:lnTo>
                    <a:pt x="2032000" y="0"/>
                  </a:lnTo>
                  <a:lnTo>
                    <a:pt x="2032000" y="1742101"/>
                  </a:lnTo>
                  <a:lnTo>
                    <a:pt x="0" y="174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3" r="-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88561" y="5605819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524000" h="1524000">
                <a:moveTo>
                  <a:pt x="0" y="0"/>
                </a:moveTo>
                <a:lnTo>
                  <a:pt x="1524000" y="0"/>
                </a:lnTo>
                <a:lnTo>
                  <a:pt x="1524000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915732" y="6472595"/>
            <a:ext cx="4360536" cy="24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1"/>
              </a:lnSpc>
              <a:spcBef>
                <a:spcPct val="0"/>
              </a:spcBef>
            </a:pPr>
            <a:r>
              <a:rPr lang="en-US" sz="1634" b="1">
                <a:solidFill>
                  <a:srgbClr val="C4A96A"/>
                </a:solidFill>
                <a:latin typeface="Telegraf Bold"/>
                <a:ea typeface="Telegraf Bold"/>
                <a:cs typeface="Telegraf Bold"/>
                <a:sym typeface="Telegraf Bold"/>
              </a:rPr>
              <a:t>Innovation In It’s Natural State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0300" y="3520338"/>
            <a:ext cx="1270000" cy="34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"/>
              </a:lnSpc>
              <a:spcBef>
                <a:spcPct val="0"/>
              </a:spcBef>
            </a:pPr>
            <a:r>
              <a:rPr lang="en-US" sz="914" b="1">
                <a:solidFill>
                  <a:srgbClr val="C9A22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SCAN TO LEARN MORE ABOUT THE COHORT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46264" y="1724025"/>
            <a:ext cx="825817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5"/>
              </a:lnSpc>
              <a:spcBef>
                <a:spcPct val="0"/>
              </a:spcBef>
            </a:pPr>
            <a:r>
              <a:rPr lang="en-US" sz="2196" b="1">
                <a:solidFill>
                  <a:srgbClr val="C4A96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Meet the 2026 Arkansas Global Cycling Accelerator Cohort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45356" y="3619398"/>
            <a:ext cx="2322607" cy="142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4"/>
              </a:lnSpc>
              <a:spcBef>
                <a:spcPct val="0"/>
              </a:spcBef>
            </a:pPr>
            <a:r>
              <a:rPr lang="en-US" sz="1114" b="1">
                <a:solidFill>
                  <a:srgbClr val="C9A22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arkansascyclingaccelerator.com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4969" y="2543175"/>
            <a:ext cx="508000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1"/>
              </a:lnSpc>
              <a:spcBef>
                <a:spcPct val="0"/>
              </a:spcBef>
            </a:pPr>
            <a:r>
              <a:rPr lang="en-US" sz="2681" b="1">
                <a:solidFill>
                  <a:srgbClr val="C4A96A"/>
                </a:solidFill>
                <a:latin typeface="Oswald Bold"/>
                <a:ea typeface="Oswald Bold"/>
                <a:cs typeface="Oswald Bold"/>
                <a:sym typeface="Oswald Bold"/>
              </a:rPr>
              <a:t>JUNE 10, 2026  /  5:00 - 7:00 PM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75350" y="2532786"/>
            <a:ext cx="5897445" cy="33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333">
                <a:solidFill>
                  <a:srgbClr val="C4A96A"/>
                </a:solidFill>
                <a:latin typeface="Oswald"/>
                <a:ea typeface="Oswald"/>
                <a:cs typeface="Oswald"/>
                <a:sym typeface="Oswald"/>
              </a:rPr>
              <a:t>Compton Gardens  /  312 N. Main St, Bentonville, AR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65" y="3890480"/>
            <a:ext cx="1399648" cy="13996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835" y="3886670"/>
            <a:ext cx="1399648" cy="139964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439983" y="547215"/>
            <a:ext cx="4996271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1"/>
              </a:lnSpc>
              <a:spcBef>
                <a:spcPct val="0"/>
              </a:spcBef>
            </a:pPr>
            <a:r>
              <a:rPr lang="en-US" sz="7281" b="1">
                <a:solidFill>
                  <a:srgbClr val="C9A227"/>
                </a:solidFill>
                <a:latin typeface="Oswald Bold"/>
                <a:ea typeface="Oswald Bold"/>
                <a:cs typeface="Oswald Bold"/>
                <a:sym typeface="Oswald Bold"/>
              </a:rPr>
              <a:t>DEMO NIGHT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47885" y="179687"/>
            <a:ext cx="3893560" cy="1253536"/>
          </a:xfrm>
          <a:custGeom>
            <a:avLst/>
            <a:gdLst/>
            <a:ahLst/>
            <a:cxnLst/>
            <a:rect l="l" t="t" r="r" b="b"/>
            <a:pathLst>
              <a:path w="5840340" h="1880304">
                <a:moveTo>
                  <a:pt x="0" y="0"/>
                </a:moveTo>
                <a:lnTo>
                  <a:pt x="5840339" y="0"/>
                </a:lnTo>
                <a:lnTo>
                  <a:pt x="5840339" y="1880305"/>
                </a:lnTo>
                <a:lnTo>
                  <a:pt x="0" y="18803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2610374" y="2254250"/>
            <a:ext cx="7321545" cy="0"/>
          </a:xfrm>
          <a:prstGeom prst="line">
            <a:avLst/>
          </a:prstGeom>
          <a:ln w="19050" cap="rnd">
            <a:solidFill>
              <a:srgbClr val="C9A2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3238500" y="5778487"/>
            <a:ext cx="6376707" cy="0"/>
          </a:xfrm>
          <a:prstGeom prst="line">
            <a:avLst/>
          </a:prstGeom>
          <a:ln w="9525" cap="rnd">
            <a:solidFill>
              <a:srgbClr val="2235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610374" y="2853648"/>
            <a:ext cx="7321545" cy="1619913"/>
            <a:chOff x="0" y="0"/>
            <a:chExt cx="14643090" cy="3239827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4643090" cy="3239827"/>
              <a:chOff x="0" y="0"/>
              <a:chExt cx="2815489" cy="6229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15489" cy="622935"/>
              </a:xfrm>
              <a:custGeom>
                <a:avLst/>
                <a:gdLst/>
                <a:ahLst/>
                <a:cxnLst/>
                <a:rect l="l" t="t" r="r" b="b"/>
                <a:pathLst>
                  <a:path w="2815489" h="622935">
                    <a:moveTo>
                      <a:pt x="17381" y="0"/>
                    </a:moveTo>
                    <a:lnTo>
                      <a:pt x="2798108" y="0"/>
                    </a:lnTo>
                    <a:cubicBezTo>
                      <a:pt x="2807707" y="0"/>
                      <a:pt x="2815489" y="7782"/>
                      <a:pt x="2815489" y="17381"/>
                    </a:cubicBezTo>
                    <a:lnTo>
                      <a:pt x="2815489" y="605554"/>
                    </a:lnTo>
                    <a:cubicBezTo>
                      <a:pt x="2815489" y="615153"/>
                      <a:pt x="2807707" y="622935"/>
                      <a:pt x="2798108" y="622935"/>
                    </a:cubicBezTo>
                    <a:lnTo>
                      <a:pt x="17381" y="622935"/>
                    </a:lnTo>
                    <a:cubicBezTo>
                      <a:pt x="7782" y="622935"/>
                      <a:pt x="0" y="615153"/>
                      <a:pt x="0" y="605554"/>
                    </a:cubicBezTo>
                    <a:lnTo>
                      <a:pt x="0" y="17381"/>
                    </a:lnTo>
                    <a:cubicBezTo>
                      <a:pt x="0" y="7782"/>
                      <a:pt x="7782" y="0"/>
                      <a:pt x="17381" y="0"/>
                    </a:cubicBezTo>
                    <a:close/>
                  </a:path>
                </a:pathLst>
              </a:custGeom>
              <a:ln w="38100" cap="rnd">
                <a:solidFill>
                  <a:srgbClr val="C9A22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815489" cy="67056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700880" y="511174"/>
              <a:ext cx="11138866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7"/>
                </a:lnSpc>
                <a:spcBef>
                  <a:spcPct val="0"/>
                </a:spcBef>
              </a:pPr>
              <a:r>
                <a:rPr lang="en-US" sz="2617" b="1">
                  <a:solidFill>
                    <a:srgbClr val="C9A227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JUNE 17, 2026   /   4:30 - 7:00 PM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96620" y="1281492"/>
              <a:ext cx="12333088" cy="1464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7"/>
                </a:lnSpc>
                <a:spcBef>
                  <a:spcPct val="0"/>
                </a:spcBef>
              </a:pPr>
              <a:r>
                <a:rPr lang="en-US" sz="1971">
                  <a:solidFill>
                    <a:srgbClr val="C9A227"/>
                  </a:solidFill>
                  <a:latin typeface="Oswald"/>
                  <a:ea typeface="Oswald"/>
                  <a:cs typeface="Oswald"/>
                  <a:sym typeface="Oswald"/>
                </a:rPr>
                <a:t>University of Arkansas Collaborative Learning Lab</a:t>
              </a:r>
            </a:p>
            <a:p>
              <a:pPr algn="ctr">
                <a:lnSpc>
                  <a:spcPts val="2957"/>
                </a:lnSpc>
                <a:spcBef>
                  <a:spcPct val="0"/>
                </a:spcBef>
              </a:pPr>
              <a:r>
                <a:rPr lang="en-US" sz="1971">
                  <a:solidFill>
                    <a:srgbClr val="C9A227"/>
                  </a:solidFill>
                  <a:latin typeface="Oswald"/>
                  <a:ea typeface="Oswald"/>
                  <a:cs typeface="Oswald"/>
                  <a:sym typeface="Oswald"/>
                </a:rPr>
                <a:t>704 SE 5th St, Bentonville, AR 72712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40" y="2897727"/>
            <a:ext cx="1858652" cy="1858652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10269904" y="3453085"/>
            <a:ext cx="1712246" cy="831153"/>
          </a:xfrm>
          <a:custGeom>
            <a:avLst/>
            <a:gdLst/>
            <a:ahLst/>
            <a:cxnLst/>
            <a:rect l="l" t="t" r="r" b="b"/>
            <a:pathLst>
              <a:path w="2568369" h="1246729">
                <a:moveTo>
                  <a:pt x="0" y="0"/>
                </a:moveTo>
                <a:lnTo>
                  <a:pt x="2568369" y="0"/>
                </a:lnTo>
                <a:lnTo>
                  <a:pt x="2568369" y="1246729"/>
                </a:lnTo>
                <a:lnTo>
                  <a:pt x="0" y="1246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57428" y="5042750"/>
            <a:ext cx="1738991" cy="1808025"/>
          </a:xfrm>
          <a:custGeom>
            <a:avLst/>
            <a:gdLst/>
            <a:ahLst/>
            <a:cxnLst/>
            <a:rect l="l" t="t" r="r" b="b"/>
            <a:pathLst>
              <a:path w="2608487" h="2712038">
                <a:moveTo>
                  <a:pt x="0" y="0"/>
                </a:moveTo>
                <a:lnTo>
                  <a:pt x="2608487" y="0"/>
                </a:lnTo>
                <a:lnTo>
                  <a:pt x="2608487" y="2712037"/>
                </a:lnTo>
                <a:lnTo>
                  <a:pt x="0" y="27120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106304" y="6405869"/>
            <a:ext cx="8163601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46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Presented by UA Office of Entrepreneurship &amp; Innovation  +  Act II Capital Holdings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8607" y="1612615"/>
            <a:ext cx="10195021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8"/>
              </a:lnSpc>
              <a:spcBef>
                <a:spcPct val="0"/>
              </a:spcBef>
            </a:pPr>
            <a:r>
              <a:rPr lang="en-US" sz="4198" b="1">
                <a:solidFill>
                  <a:srgbClr val="C9A227"/>
                </a:solidFill>
                <a:latin typeface="Oswald Bold"/>
                <a:ea typeface="Oswald Bold"/>
                <a:cs typeface="Oswald Bold"/>
                <a:sym typeface="Oswald Bold"/>
              </a:rPr>
              <a:t>DEMO NIGHT &amp; PRODUCT MARKET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6220" y="2459286"/>
            <a:ext cx="1042998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8"/>
              </a:lnSpc>
              <a:spcBef>
                <a:spcPct val="0"/>
              </a:spcBef>
            </a:pPr>
            <a:r>
              <a:rPr lang="en-US" sz="1503" b="1" spc="223">
                <a:solidFill>
                  <a:srgbClr val="D4D4D4"/>
                </a:solidFill>
                <a:latin typeface="Poppins Bold"/>
                <a:ea typeface="Poppins Bold"/>
                <a:cs typeface="Poppins Bold"/>
                <a:sym typeface="Poppins Bold"/>
              </a:rPr>
              <a:t>CELEBRATING THE INAUGURAL COHORT OF THE OZARK RETAIL ACCELERATOR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81477" y="4537062"/>
            <a:ext cx="6090753" cy="1157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  <a:spcBef>
                <a:spcPct val="0"/>
              </a:spcBef>
            </a:pPr>
            <a:r>
              <a:rPr lang="en-US" sz="1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4:30 PM  Happy Hour &amp; Networking</a:t>
            </a:r>
          </a:p>
          <a:p>
            <a:pPr algn="ctr">
              <a:lnSpc>
                <a:spcPts val="3059"/>
              </a:lnSpc>
              <a:spcBef>
                <a:spcPct val="0"/>
              </a:spcBef>
            </a:pPr>
            <a:r>
              <a:rPr lang="en-US" sz="1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5:00 PM  Founder Pitch Presentations</a:t>
            </a:r>
          </a:p>
          <a:p>
            <a:pPr algn="ctr">
              <a:lnSpc>
                <a:spcPts val="3059"/>
              </a:lnSpc>
              <a:spcBef>
                <a:spcPct val="0"/>
              </a:spcBef>
            </a:pPr>
            <a:r>
              <a:rPr lang="en-US" sz="1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6:30 PM  Product Market &amp; Community Networking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77101" y="5959463"/>
            <a:ext cx="2499505" cy="172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"/>
              </a:lnSpc>
              <a:spcBef>
                <a:spcPct val="0"/>
              </a:spcBef>
            </a:pPr>
            <a:r>
              <a:rPr lang="en-US" sz="1325" b="1">
                <a:solidFill>
                  <a:srgbClr val="223554"/>
                </a:solidFill>
                <a:latin typeface="Poppins Bold"/>
                <a:ea typeface="Poppins Bold"/>
                <a:cs typeface="Poppins Bold"/>
                <a:sym typeface="Poppins Bold"/>
              </a:rPr>
              <a:t>ozarkretailaccelerator.com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4068" y="2859998"/>
            <a:ext cx="1368911" cy="17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3"/>
              </a:lnSpc>
              <a:spcBef>
                <a:spcPct val="0"/>
              </a:spcBef>
            </a:pPr>
            <a:r>
              <a:rPr lang="en-US" sz="1333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SCAN TO RSVP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31919" y="3169392"/>
            <a:ext cx="2276996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7"/>
              </a:lnSpc>
              <a:spcBef>
                <a:spcPct val="0"/>
              </a:spcBef>
            </a:pPr>
            <a:r>
              <a:rPr lang="en-US" sz="101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Funding Provided By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0A4E2-4807-4998-FC2C-35DD66F3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535"/>
            <a:ext cx="12381186" cy="70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28D56-A2FE-CE48-5191-0673E8575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BE6C9-88B1-29D6-A988-9E5653663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4" y="-57253"/>
            <a:ext cx="12076386" cy="690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4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C791D-A865-AC37-3680-68430578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AFF7-6DE3-D9D7-93C1-5014FA56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216" y="1936865"/>
            <a:ext cx="10034954" cy="2053132"/>
          </a:xfrm>
        </p:spPr>
        <p:txBody>
          <a:bodyPr/>
          <a:lstStyle/>
          <a:p>
            <a:r>
              <a:rPr lang="en-US" sz="5400" dirty="0"/>
              <a:t>Thank you for joining us! </a:t>
            </a:r>
            <a:br>
              <a:rPr lang="en-US" sz="5400" dirty="0"/>
            </a:br>
            <a:r>
              <a:rPr lang="en-US" sz="5400" dirty="0"/>
              <a:t>See you next month!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F97D5-6137-B55B-BAD5-4BF762B4E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0216" y="4290524"/>
            <a:ext cx="10034954" cy="580734"/>
          </a:xfrm>
        </p:spPr>
        <p:txBody>
          <a:bodyPr numCol="1">
            <a:normAutofit/>
          </a:bodyPr>
          <a:lstStyle/>
          <a:p>
            <a:pPr>
              <a:spcAft>
                <a:spcPts val="900"/>
              </a:spcAft>
            </a:pPr>
            <a:r>
              <a:rPr lang="en-US" dirty="0">
                <a:latin typeface="+mn-lt"/>
              </a:rPr>
              <a:t>Next meeting will be held July 1 at 10 CT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05B4081-33CE-9160-0F27-628C14D3FA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99023" y="5469775"/>
            <a:ext cx="7887282" cy="1251701"/>
          </a:xfrm>
        </p:spPr>
        <p:txBody>
          <a:bodyPr numCol="2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Questions?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0" dirty="0">
                <a:solidFill>
                  <a:srgbClr val="000000">
                    <a:tint val="75000"/>
                  </a:srgbClr>
                </a:solidFill>
                <a:latin typeface="Oswald Light"/>
              </a:rPr>
              <a:t>Esperanza Massana Crane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SBED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Arkansas Economic Development Commission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EMassana</a:t>
            </a:r>
            <a:r>
              <a:rPr lang="en-US" sz="1600" i="0" dirty="0">
                <a:solidFill>
                  <a:srgbClr val="000000">
                    <a:tint val="75000"/>
                  </a:srgbClr>
                </a:solidFill>
                <a:latin typeface="Oswald Light"/>
              </a:rPr>
              <a:t>@arkansasedc.com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O: (501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M: (501)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FA02B27-CE5A-DDFA-C2E4-75F509D487D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5670" b="19059"/>
          <a:stretch>
            <a:fillRect/>
          </a:stretch>
        </p:blipFill>
        <p:spPr>
          <a:xfrm>
            <a:off x="1305035" y="623543"/>
            <a:ext cx="2891152" cy="14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4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C5FC0-F78E-5D82-F930-24BCFD344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94977-9B28-C143-D0A4-D540982B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June </a:t>
            </a:r>
            <a:r>
              <a:rPr lang="en-US" dirty="0"/>
              <a:t>ESO Call Agenda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26CB89-950D-B638-12D5-072C9A1BA14E}"/>
              </a:ext>
            </a:extLst>
          </p:cNvPr>
          <p:cNvSpPr/>
          <p:nvPr/>
        </p:nvSpPr>
        <p:spPr>
          <a:xfrm>
            <a:off x="838199" y="1417961"/>
            <a:ext cx="8387861" cy="784556"/>
          </a:xfrm>
          <a:custGeom>
            <a:avLst/>
            <a:gdLst>
              <a:gd name="connsiteX0" fmla="*/ 0 w 8387861"/>
              <a:gd name="connsiteY0" fmla="*/ 130762 h 784556"/>
              <a:gd name="connsiteX1" fmla="*/ 130762 w 8387861"/>
              <a:gd name="connsiteY1" fmla="*/ 0 h 784556"/>
              <a:gd name="connsiteX2" fmla="*/ 8257099 w 8387861"/>
              <a:gd name="connsiteY2" fmla="*/ 0 h 784556"/>
              <a:gd name="connsiteX3" fmla="*/ 8387861 w 8387861"/>
              <a:gd name="connsiteY3" fmla="*/ 130762 h 784556"/>
              <a:gd name="connsiteX4" fmla="*/ 8387861 w 8387861"/>
              <a:gd name="connsiteY4" fmla="*/ 653794 h 784556"/>
              <a:gd name="connsiteX5" fmla="*/ 8257099 w 8387861"/>
              <a:gd name="connsiteY5" fmla="*/ 784556 h 784556"/>
              <a:gd name="connsiteX6" fmla="*/ 130762 w 8387861"/>
              <a:gd name="connsiteY6" fmla="*/ 784556 h 784556"/>
              <a:gd name="connsiteX7" fmla="*/ 0 w 8387861"/>
              <a:gd name="connsiteY7" fmla="*/ 653794 h 784556"/>
              <a:gd name="connsiteX8" fmla="*/ 0 w 8387861"/>
              <a:gd name="connsiteY8" fmla="*/ 130762 h 78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7861" h="784556">
                <a:moveTo>
                  <a:pt x="0" y="130762"/>
                </a:moveTo>
                <a:cubicBezTo>
                  <a:pt x="0" y="58544"/>
                  <a:pt x="58544" y="0"/>
                  <a:pt x="130762" y="0"/>
                </a:cubicBezTo>
                <a:lnTo>
                  <a:pt x="8257099" y="0"/>
                </a:lnTo>
                <a:cubicBezTo>
                  <a:pt x="8329317" y="0"/>
                  <a:pt x="8387861" y="58544"/>
                  <a:pt x="8387861" y="130762"/>
                </a:cubicBezTo>
                <a:lnTo>
                  <a:pt x="8387861" y="653794"/>
                </a:lnTo>
                <a:cubicBezTo>
                  <a:pt x="8387861" y="726012"/>
                  <a:pt x="8329317" y="784556"/>
                  <a:pt x="8257099" y="784556"/>
                </a:cubicBezTo>
                <a:lnTo>
                  <a:pt x="130762" y="784556"/>
                </a:lnTo>
                <a:cubicBezTo>
                  <a:pt x="58544" y="784556"/>
                  <a:pt x="0" y="726012"/>
                  <a:pt x="0" y="653794"/>
                </a:cubicBezTo>
                <a:lnTo>
                  <a:pt x="0" y="13076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739" tIns="129739" rIns="129739" bIns="129739" numCol="1" spcCol="1270" anchor="ctr" anchorCtr="0">
            <a:noAutofit/>
          </a:bodyPr>
          <a:lstStyle/>
          <a:p>
            <a:pPr marL="91440" marR="0" lvl="0" indent="0" algn="l" defTabSz="1066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I. Welcome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SemiBold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46AC93A-5A1C-1291-249E-15F5713A8E05}"/>
              </a:ext>
            </a:extLst>
          </p:cNvPr>
          <p:cNvSpPr/>
          <p:nvPr/>
        </p:nvSpPr>
        <p:spPr>
          <a:xfrm>
            <a:off x="838199" y="4260116"/>
            <a:ext cx="8387861" cy="1054233"/>
          </a:xfrm>
          <a:custGeom>
            <a:avLst/>
            <a:gdLst>
              <a:gd name="connsiteX0" fmla="*/ 0 w 8387861"/>
              <a:gd name="connsiteY0" fmla="*/ 202804 h 1216800"/>
              <a:gd name="connsiteX1" fmla="*/ 202804 w 8387861"/>
              <a:gd name="connsiteY1" fmla="*/ 0 h 1216800"/>
              <a:gd name="connsiteX2" fmla="*/ 8185057 w 8387861"/>
              <a:gd name="connsiteY2" fmla="*/ 0 h 1216800"/>
              <a:gd name="connsiteX3" fmla="*/ 8387861 w 8387861"/>
              <a:gd name="connsiteY3" fmla="*/ 202804 h 1216800"/>
              <a:gd name="connsiteX4" fmla="*/ 8387861 w 8387861"/>
              <a:gd name="connsiteY4" fmla="*/ 1013996 h 1216800"/>
              <a:gd name="connsiteX5" fmla="*/ 8185057 w 8387861"/>
              <a:gd name="connsiteY5" fmla="*/ 1216800 h 1216800"/>
              <a:gd name="connsiteX6" fmla="*/ 202804 w 8387861"/>
              <a:gd name="connsiteY6" fmla="*/ 1216800 h 1216800"/>
              <a:gd name="connsiteX7" fmla="*/ 0 w 8387861"/>
              <a:gd name="connsiteY7" fmla="*/ 1013996 h 1216800"/>
              <a:gd name="connsiteX8" fmla="*/ 0 w 8387861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7861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8185057" y="0"/>
                </a:lnTo>
                <a:cubicBezTo>
                  <a:pt x="8297063" y="0"/>
                  <a:pt x="8387861" y="90798"/>
                  <a:pt x="8387861" y="202804"/>
                </a:cubicBezTo>
                <a:lnTo>
                  <a:pt x="8387861" y="1013996"/>
                </a:lnTo>
                <a:cubicBezTo>
                  <a:pt x="8387861" y="1126002"/>
                  <a:pt x="8297063" y="1216800"/>
                  <a:pt x="8185057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839" tIns="150839" rIns="150839" bIns="150839" numCol="1" spcCol="1270" anchor="ctr" anchorCtr="0">
            <a:noAutofit/>
          </a:bodyPr>
          <a:lstStyle/>
          <a:p>
            <a:pPr marL="91440" marR="0" lvl="0" indent="0" algn="l" defTabSz="1066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Oswald SemiBold"/>
              </a:rPr>
              <a:t>III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. Entrepreneurial Spotlight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D81CEA-E1F3-9E8F-B676-00E266D754E9}"/>
              </a:ext>
            </a:extLst>
          </p:cNvPr>
          <p:cNvSpPr/>
          <p:nvPr/>
        </p:nvSpPr>
        <p:spPr>
          <a:xfrm>
            <a:off x="838199" y="2704200"/>
            <a:ext cx="8387861" cy="1054233"/>
          </a:xfrm>
          <a:custGeom>
            <a:avLst/>
            <a:gdLst>
              <a:gd name="connsiteX0" fmla="*/ 0 w 8387861"/>
              <a:gd name="connsiteY0" fmla="*/ 202804 h 1216800"/>
              <a:gd name="connsiteX1" fmla="*/ 202804 w 8387861"/>
              <a:gd name="connsiteY1" fmla="*/ 0 h 1216800"/>
              <a:gd name="connsiteX2" fmla="*/ 8185057 w 8387861"/>
              <a:gd name="connsiteY2" fmla="*/ 0 h 1216800"/>
              <a:gd name="connsiteX3" fmla="*/ 8387861 w 8387861"/>
              <a:gd name="connsiteY3" fmla="*/ 202804 h 1216800"/>
              <a:gd name="connsiteX4" fmla="*/ 8387861 w 8387861"/>
              <a:gd name="connsiteY4" fmla="*/ 1013996 h 1216800"/>
              <a:gd name="connsiteX5" fmla="*/ 8185057 w 8387861"/>
              <a:gd name="connsiteY5" fmla="*/ 1216800 h 1216800"/>
              <a:gd name="connsiteX6" fmla="*/ 202804 w 8387861"/>
              <a:gd name="connsiteY6" fmla="*/ 1216800 h 1216800"/>
              <a:gd name="connsiteX7" fmla="*/ 0 w 8387861"/>
              <a:gd name="connsiteY7" fmla="*/ 1013996 h 1216800"/>
              <a:gd name="connsiteX8" fmla="*/ 0 w 8387861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7861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8185057" y="0"/>
                </a:lnTo>
                <a:cubicBezTo>
                  <a:pt x="8297063" y="0"/>
                  <a:pt x="8387861" y="90798"/>
                  <a:pt x="8387861" y="202804"/>
                </a:cubicBezTo>
                <a:lnTo>
                  <a:pt x="8387861" y="1013996"/>
                </a:lnTo>
                <a:cubicBezTo>
                  <a:pt x="8387861" y="1126002"/>
                  <a:pt x="8297063" y="1216800"/>
                  <a:pt x="8185057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839" tIns="150839" rIns="150839" bIns="150839" numCol="1" spcCol="1270" anchor="ctr" anchorCtr="0">
            <a:noAutofit/>
          </a:bodyPr>
          <a:lstStyle/>
          <a:p>
            <a:pPr marL="91440" marR="0" lvl="0" indent="0" algn="l" defTabSz="1066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II. New Member Introductions</a:t>
            </a:r>
          </a:p>
          <a:p>
            <a:pPr marL="91440" marR="0" lvl="0" indent="0" algn="l" defTabSz="1066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Oswald Light"/>
                <a:ea typeface="+mn-ea"/>
                <a:cs typeface="Arial Narrow"/>
              </a:rPr>
              <a:t>Please introduce yourself and let us know how we can connect with you.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Oswald Light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142EA9-7A37-5F3F-09AA-C7BD022B28AE}"/>
              </a:ext>
            </a:extLst>
          </p:cNvPr>
          <p:cNvGrpSpPr/>
          <p:nvPr/>
        </p:nvGrpSpPr>
        <p:grpSpPr>
          <a:xfrm>
            <a:off x="838198" y="5816032"/>
            <a:ext cx="8387861" cy="790737"/>
            <a:chOff x="0" y="3915143"/>
            <a:chExt cx="8387861" cy="79073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48F909F-D724-AC36-0EF1-5FDE288B2106}"/>
                </a:ext>
              </a:extLst>
            </p:cNvPr>
            <p:cNvSpPr/>
            <p:nvPr/>
          </p:nvSpPr>
          <p:spPr>
            <a:xfrm>
              <a:off x="0" y="3915143"/>
              <a:ext cx="8387861" cy="79073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21192B6D-0EAD-9E7F-D43E-79EB38E5C515}"/>
                </a:ext>
              </a:extLst>
            </p:cNvPr>
            <p:cNvSpPr txBox="1"/>
            <p:nvPr/>
          </p:nvSpPr>
          <p:spPr>
            <a:xfrm>
              <a:off x="38601" y="3953744"/>
              <a:ext cx="8310659" cy="713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91440" marR="0" lvl="0" indent="0" algn="l" defTabSz="10668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SemiBold"/>
                  <a:ea typeface="+mn-ea"/>
                  <a:cs typeface="+mn-cs"/>
                </a:rPr>
                <a:t>IV. Community Announcements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89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EE6236-FD14-4AF3-C7A0-3A7A6CB51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37F2782-B6DF-0C02-C344-7A59BA2A36FF}"/>
              </a:ext>
            </a:extLst>
          </p:cNvPr>
          <p:cNvSpPr txBox="1">
            <a:spLocks/>
          </p:cNvSpPr>
          <p:nvPr/>
        </p:nvSpPr>
        <p:spPr>
          <a:xfrm>
            <a:off x="838200" y="222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1" i="0" kern="1200">
                <a:solidFill>
                  <a:schemeClr val="bg1"/>
                </a:solidFill>
                <a:latin typeface="Oswald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SemiBold" pitchFamily="2" charset="77"/>
                <a:ea typeface="+mj-ea"/>
                <a:cs typeface="+mj-cs"/>
              </a:rPr>
              <a:t>Considerations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 Light" panose="02000303000000000000" pitchFamily="2" charset="77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262710-8859-9C7A-343E-E5BB06B1F4D3}"/>
              </a:ext>
            </a:extLst>
          </p:cNvPr>
          <p:cNvGrpSpPr/>
          <p:nvPr/>
        </p:nvGrpSpPr>
        <p:grpSpPr>
          <a:xfrm>
            <a:off x="601932" y="1792094"/>
            <a:ext cx="2599424" cy="3324354"/>
            <a:chOff x="585305" y="2049797"/>
            <a:chExt cx="2599424" cy="3324354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EC7F336D-5FE0-E800-F36D-126874B8B666}"/>
                </a:ext>
              </a:extLst>
            </p:cNvPr>
            <p:cNvSpPr/>
            <p:nvPr/>
          </p:nvSpPr>
          <p:spPr>
            <a:xfrm>
              <a:off x="585305" y="3695047"/>
              <a:ext cx="2599424" cy="16791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  <p:pic>
          <p:nvPicPr>
            <p:cNvPr id="11" name="Graphic 10" descr="Monthly calendar with solid fill">
              <a:extLst>
                <a:ext uri="{FF2B5EF4-FFF2-40B4-BE49-F238E27FC236}">
                  <a16:creationId xmlns:a16="http://schemas.microsoft.com/office/drawing/2014/main" id="{DEBB4401-D5CF-EF26-2865-D6686AD32C6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112269" y="2118519"/>
              <a:ext cx="1543539" cy="15435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C6F70F-4AEC-E9C2-17D2-DE09F3736DA0}"/>
                </a:ext>
              </a:extLst>
            </p:cNvPr>
            <p:cNvSpPr txBox="1"/>
            <p:nvPr/>
          </p:nvSpPr>
          <p:spPr>
            <a:xfrm>
              <a:off x="652835" y="3934434"/>
              <a:ext cx="2462405" cy="1200329"/>
            </a:xfrm>
            <a:prstGeom prst="rect">
              <a:avLst/>
            </a:prstGeom>
            <a:noFill/>
            <a:effectLst>
              <a:outerShdw blurRad="50800" sx="103387" sy="103387" algn="tl" rotWithShape="0">
                <a:prstClr val="black">
                  <a:alpha val="67081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  <a:t>We begin promptly at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SemiBold"/>
                  <a:ea typeface="+mn-ea"/>
                  <a:cs typeface="+mn-cs"/>
                </a:rPr>
                <a:t>10am CT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  <a:t> on the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SemiBold"/>
                  <a:ea typeface="+mn-ea"/>
                  <a:cs typeface="+mn-cs"/>
                </a:rPr>
                <a:t>ﬁrst Wednesday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  <a:t> of each month. Calls are limited to one hour.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075A959-18D6-4AA3-6C94-477CCDC9CFDE}"/>
                </a:ext>
              </a:extLst>
            </p:cNvPr>
            <p:cNvSpPr/>
            <p:nvPr/>
          </p:nvSpPr>
          <p:spPr>
            <a:xfrm>
              <a:off x="585305" y="2049797"/>
              <a:ext cx="2590794" cy="3324354"/>
            </a:xfrm>
            <a:prstGeom prst="roundRect">
              <a:avLst>
                <a:gd name="adj" fmla="val 10417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7FD26F-F8FE-A6A2-B5DC-C48443EE7CCF}"/>
              </a:ext>
            </a:extLst>
          </p:cNvPr>
          <p:cNvGrpSpPr/>
          <p:nvPr/>
        </p:nvGrpSpPr>
        <p:grpSpPr>
          <a:xfrm>
            <a:off x="3438595" y="1792094"/>
            <a:ext cx="2320957" cy="3324354"/>
            <a:chOff x="3455505" y="2049797"/>
            <a:chExt cx="2320957" cy="332435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723FCBB-7464-4246-C57F-AB3FA85782D9}"/>
                </a:ext>
              </a:extLst>
            </p:cNvPr>
            <p:cNvSpPr/>
            <p:nvPr/>
          </p:nvSpPr>
          <p:spPr>
            <a:xfrm>
              <a:off x="3460835" y="3695047"/>
              <a:ext cx="2310296" cy="16791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  <p:pic>
          <p:nvPicPr>
            <p:cNvPr id="9" name="Graphic 8" descr="Online meeting with solid fill">
              <a:extLst>
                <a:ext uri="{FF2B5EF4-FFF2-40B4-BE49-F238E27FC236}">
                  <a16:creationId xmlns:a16="http://schemas.microsoft.com/office/drawing/2014/main" id="{B309DBF1-8E2A-D7E6-0E7B-BDD433AF75A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3851223" y="2118519"/>
              <a:ext cx="1543539" cy="154353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B895DE-F064-2B58-A3D7-1850EC6188E4}"/>
                </a:ext>
              </a:extLst>
            </p:cNvPr>
            <p:cNvSpPr txBox="1"/>
            <p:nvPr/>
          </p:nvSpPr>
          <p:spPr>
            <a:xfrm>
              <a:off x="3547324" y="4072933"/>
              <a:ext cx="2151335" cy="923330"/>
            </a:xfrm>
            <a:prstGeom prst="rect">
              <a:avLst/>
            </a:prstGeom>
            <a:noFill/>
            <a:ln>
              <a:noFill/>
            </a:ln>
            <a:effectLst>
              <a:outerShdw blurRad="50800" sx="103387" sy="103387" algn="tl" rotWithShape="0">
                <a:prstClr val="black">
                  <a:alpha val="67081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  <a:t>Meetings are recorded and will be made available upon request.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821A4E4-4D72-8213-AED6-0A0DBE02D742}"/>
                </a:ext>
              </a:extLst>
            </p:cNvPr>
            <p:cNvSpPr/>
            <p:nvPr/>
          </p:nvSpPr>
          <p:spPr>
            <a:xfrm>
              <a:off x="3455505" y="2049797"/>
              <a:ext cx="2320957" cy="3324354"/>
            </a:xfrm>
            <a:prstGeom prst="roundRect">
              <a:avLst>
                <a:gd name="adj" fmla="val 12153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028DDC-719D-019E-0C41-D8603D201C09}"/>
              </a:ext>
            </a:extLst>
          </p:cNvPr>
          <p:cNvGrpSpPr/>
          <p:nvPr/>
        </p:nvGrpSpPr>
        <p:grpSpPr>
          <a:xfrm>
            <a:off x="5996791" y="1792094"/>
            <a:ext cx="2313667" cy="3324354"/>
            <a:chOff x="6071705" y="2049797"/>
            <a:chExt cx="2313667" cy="332435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379C854-FB7B-0212-CF99-6136B9CAFD9E}"/>
                </a:ext>
              </a:extLst>
            </p:cNvPr>
            <p:cNvSpPr/>
            <p:nvPr/>
          </p:nvSpPr>
          <p:spPr>
            <a:xfrm>
              <a:off x="6075076" y="3695047"/>
              <a:ext cx="2310296" cy="16791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  <p:pic>
          <p:nvPicPr>
            <p:cNvPr id="5" name="Graphic 4" descr="Mute speaker with solid fill">
              <a:extLst>
                <a:ext uri="{FF2B5EF4-FFF2-40B4-BE49-F238E27FC236}">
                  <a16:creationId xmlns:a16="http://schemas.microsoft.com/office/drawing/2014/main" id="{94CFD258-7B3C-19D1-9E0B-0DB0C5A8B74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457132" y="2096689"/>
              <a:ext cx="1543539" cy="154353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6A1985-DC69-BD86-F928-A3E0E4920A5B}"/>
                </a:ext>
              </a:extLst>
            </p:cNvPr>
            <p:cNvSpPr txBox="1"/>
            <p:nvPr/>
          </p:nvSpPr>
          <p:spPr>
            <a:xfrm>
              <a:off x="6338159" y="4072933"/>
              <a:ext cx="1781484" cy="923330"/>
            </a:xfrm>
            <a:prstGeom prst="rect">
              <a:avLst/>
            </a:prstGeom>
            <a:noFill/>
            <a:effectLst>
              <a:outerShdw blurRad="50800" sx="103387" sy="103387" algn="tl" rotWithShape="0">
                <a:prstClr val="black">
                  <a:alpha val="67081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  <a:t>Please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SemiBold"/>
                  <a:ea typeface="+mn-ea"/>
                  <a:cs typeface="+mn-cs"/>
                </a:rPr>
                <a:t>mute your microphones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  <a:t>unless speaking.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A365C84-3CDE-367B-88A3-D12BD3C263FA}"/>
                </a:ext>
              </a:extLst>
            </p:cNvPr>
            <p:cNvSpPr/>
            <p:nvPr/>
          </p:nvSpPr>
          <p:spPr>
            <a:xfrm>
              <a:off x="6071705" y="2049797"/>
              <a:ext cx="2313667" cy="3324354"/>
            </a:xfrm>
            <a:prstGeom prst="roundRect">
              <a:avLst>
                <a:gd name="adj" fmla="val 12138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0E3292-4454-4F0A-6EF5-8C6E33D9C463}"/>
              </a:ext>
            </a:extLst>
          </p:cNvPr>
          <p:cNvGrpSpPr/>
          <p:nvPr/>
        </p:nvGrpSpPr>
        <p:grpSpPr>
          <a:xfrm>
            <a:off x="8547696" y="1792094"/>
            <a:ext cx="3071152" cy="3324354"/>
            <a:chOff x="8664077" y="2049797"/>
            <a:chExt cx="3071152" cy="332435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487218C-E84E-D8BE-C1BE-8B9D76FCCED9}"/>
                </a:ext>
              </a:extLst>
            </p:cNvPr>
            <p:cNvSpPr/>
            <p:nvPr/>
          </p:nvSpPr>
          <p:spPr>
            <a:xfrm>
              <a:off x="8667471" y="3695047"/>
              <a:ext cx="3067758" cy="16791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  <p:pic>
          <p:nvPicPr>
            <p:cNvPr id="3" name="Graphic 2" descr="Megaphone1 with solid fill">
              <a:extLst>
                <a:ext uri="{FF2B5EF4-FFF2-40B4-BE49-F238E27FC236}">
                  <a16:creationId xmlns:a16="http://schemas.microsoft.com/office/drawing/2014/main" id="{63D4B0A0-68C9-1304-7374-B31D0A65D21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9429581" y="2118519"/>
              <a:ext cx="1543539" cy="15435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DE37BE-4AA0-1A5F-B153-440196A6A2B3}"/>
                </a:ext>
              </a:extLst>
            </p:cNvPr>
            <p:cNvSpPr txBox="1"/>
            <p:nvPr/>
          </p:nvSpPr>
          <p:spPr>
            <a:xfrm>
              <a:off x="8719171" y="4072933"/>
              <a:ext cx="2957570" cy="923330"/>
            </a:xfrm>
            <a:prstGeom prst="rect">
              <a:avLst/>
            </a:prstGeom>
            <a:noFill/>
            <a:effectLst>
              <a:outerShdw blurRad="50800" sx="103387" sy="103387" algn="tl" rotWithShape="0">
                <a:prstClr val="black">
                  <a:alpha val="67081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Light" panose="02000303000000000000" pitchFamily="2" charset="77"/>
                  <a:ea typeface="+mn-ea"/>
                  <a:cs typeface="+mn-cs"/>
                </a:rPr>
                <a:t>If you have an announcement, please make sure you send it in our announcement link on our website.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1A4D610-6C7F-82B5-E144-CBC02E773E09}"/>
                </a:ext>
              </a:extLst>
            </p:cNvPr>
            <p:cNvSpPr/>
            <p:nvPr/>
          </p:nvSpPr>
          <p:spPr>
            <a:xfrm>
              <a:off x="8664077" y="2049797"/>
              <a:ext cx="3067758" cy="3324354"/>
            </a:xfrm>
            <a:prstGeom prst="roundRect">
              <a:avLst>
                <a:gd name="adj" fmla="val 8748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89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1C19F-3C39-FD63-F25E-118124D60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9892C77-CEA4-AAF5-D81B-7453F141FE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39254" y="810096"/>
            <a:ext cx="5715000" cy="381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B22520-035B-567E-B5D9-A3FF707F34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49772" y="1445009"/>
            <a:ext cx="3905249" cy="2440780"/>
          </a:xfrm>
          <a:prstGeom prst="rect">
            <a:avLst/>
          </a:prstGeom>
          <a:effectLst>
            <a:innerShdw blurRad="114300">
              <a:prstClr val="black">
                <a:alpha val="16000"/>
              </a:prstClr>
            </a:innerShdw>
          </a:effectLst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B203DC53-F8DD-A61F-EB7A-4F4E84F672A1}"/>
              </a:ext>
            </a:extLst>
          </p:cNvPr>
          <p:cNvSpPr txBox="1">
            <a:spLocks/>
          </p:cNvSpPr>
          <p:nvPr/>
        </p:nvSpPr>
        <p:spPr>
          <a:xfrm>
            <a:off x="8490371" y="4897286"/>
            <a:ext cx="3102203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tx1"/>
                </a:solidFill>
                <a:latin typeface="Oswald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SemiBold" pitchFamily="2" charset="77"/>
                <a:ea typeface="+mj-ea"/>
                <a:cs typeface="+mj-cs"/>
              </a:rPr>
              <a:t>bit.ly/AR-ESO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7FB31-D378-E152-5D93-52E32E4707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49772" y="4665673"/>
            <a:ext cx="1066800" cy="106680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AD64FFE-5554-AA16-696A-A7ACFB93DF60}"/>
              </a:ext>
            </a:extLst>
          </p:cNvPr>
          <p:cNvSpPr txBox="1">
            <a:spLocks/>
          </p:cNvSpPr>
          <p:nvPr/>
        </p:nvSpPr>
        <p:spPr>
          <a:xfrm>
            <a:off x="764138" y="4477776"/>
            <a:ext cx="4774063" cy="1442594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4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0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000" b="0" i="0" kern="120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202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itchFamily="2" charset="77"/>
                <a:ea typeface="+mn-ea"/>
                <a:cs typeface="+mn-cs"/>
              </a:rPr>
              <a:t>If you have questions or concerns, please contact: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202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Esperanza Massana Crane, SBED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202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Arkansas Economic Development Commission</a:t>
            </a:r>
          </a:p>
          <a:p>
            <a:r>
              <a:rPr lang="en-US" i="1" dirty="0"/>
              <a:t>EMassana@Arkansasedc.com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2CD845-84B8-9AA3-26CC-166265465F68}"/>
              </a:ext>
            </a:extLst>
          </p:cNvPr>
          <p:cNvSpPr txBox="1"/>
          <p:nvPr/>
        </p:nvSpPr>
        <p:spPr>
          <a:xfrm>
            <a:off x="764138" y="548486"/>
            <a:ext cx="337329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 panose="02000303000000000000" pitchFamily="2" charset="77"/>
                <a:ea typeface="+mn-ea"/>
                <a:cs typeface="+mn-cs"/>
              </a:rPr>
              <a:t>ESO Call Landing Page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9C740-23E9-3AA8-152B-4D8A79714926}"/>
              </a:ext>
            </a:extLst>
          </p:cNvPr>
          <p:cNvSpPr txBox="1"/>
          <p:nvPr/>
        </p:nvSpPr>
        <p:spPr>
          <a:xfrm>
            <a:off x="764138" y="2203734"/>
            <a:ext cx="4186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A central location where you can find important links such as the call’s joining link, community updates, the previous ESO slide deck, and more.</a:t>
            </a:r>
          </a:p>
        </p:txBody>
      </p:sp>
    </p:spTree>
    <p:extLst>
      <p:ext uri="{BB962C8B-B14F-4D97-AF65-F5344CB8AC3E}">
        <p14:creationId xmlns:p14="http://schemas.microsoft.com/office/powerpoint/2010/main" val="135160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23D90-939D-086B-3335-0833ED190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0340437-7C2D-9CCA-504B-E3B78ECF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428" y="2904134"/>
            <a:ext cx="8819144" cy="1049731"/>
          </a:xfrm>
        </p:spPr>
        <p:txBody>
          <a:bodyPr/>
          <a:lstStyle/>
          <a:p>
            <a:pPr algn="ctr"/>
            <a:r>
              <a:rPr lang="en-US" dirty="0"/>
              <a:t>New Member Introductions </a:t>
            </a:r>
          </a:p>
        </p:txBody>
      </p:sp>
    </p:spTree>
    <p:extLst>
      <p:ext uri="{BB962C8B-B14F-4D97-AF65-F5344CB8AC3E}">
        <p14:creationId xmlns:p14="http://schemas.microsoft.com/office/powerpoint/2010/main" val="120226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3796849-7C37-8BAC-4A67-68DFED22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428" y="2904134"/>
            <a:ext cx="8819144" cy="10497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Entrepreneurial Highlight – Evergreen Designs </a:t>
            </a:r>
          </a:p>
        </p:txBody>
      </p:sp>
    </p:spTree>
    <p:extLst>
      <p:ext uri="{BB962C8B-B14F-4D97-AF65-F5344CB8AC3E}">
        <p14:creationId xmlns:p14="http://schemas.microsoft.com/office/powerpoint/2010/main" val="365317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53AED-8C56-1791-06BE-5072B3AD0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AI-generated content may be incorrect.">
            <a:extLst>
              <a:ext uri="{FF2B5EF4-FFF2-40B4-BE49-F238E27FC236}">
                <a16:creationId xmlns:a16="http://schemas.microsoft.com/office/drawing/2014/main" id="{15514381-FCBB-9754-A054-6808B4C06F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0" y="834577"/>
            <a:ext cx="7772400" cy="567098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F799C0B-6E5F-9DE5-BF13-935294DE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96731">
            <a:off x="2034502" y="1681437"/>
            <a:ext cx="5719087" cy="78103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+mn-lt"/>
              </a:rPr>
              <a:t>June 2026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F269A25-B554-B79A-2079-2255863D5500}"/>
              </a:ext>
            </a:extLst>
          </p:cNvPr>
          <p:cNvSpPr txBox="1">
            <a:spLocks/>
          </p:cNvSpPr>
          <p:nvPr/>
        </p:nvSpPr>
        <p:spPr>
          <a:xfrm rot="20996731">
            <a:off x="3081734" y="2487267"/>
            <a:ext cx="6322112" cy="1462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1" i="0" kern="1200">
                <a:solidFill>
                  <a:schemeClr val="tx1"/>
                </a:solidFill>
                <a:latin typeface="Oswald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SemiBold" pitchFamily="2" charset="77"/>
                <a:ea typeface="+mj-ea"/>
                <a:cs typeface="+mj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SemiBold" pitchFamily="2" charset="77"/>
                <a:ea typeface="+mj-ea"/>
                <a:cs typeface="+mj-cs"/>
              </a:rPr>
              <a:t>ANNOUNCEMENTS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A5BDEB9-81F5-E56A-568F-FD693DD1093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670" b="19059"/>
          <a:stretch>
            <a:fillRect/>
          </a:stretch>
        </p:blipFill>
        <p:spPr>
          <a:xfrm rot="21021774">
            <a:off x="2102012" y="125031"/>
            <a:ext cx="2891152" cy="14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0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53F0-AA87-3CF3-D20B-2E870EFF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F4E17-9C60-326F-B57B-B75A743B2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14342-C855-1CDF-8E77-A404B6562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5346"/>
            <a:ext cx="12009119" cy="67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1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7170" y="252047"/>
            <a:ext cx="4242845" cy="4256550"/>
          </a:xfrm>
          <a:custGeom>
            <a:avLst/>
            <a:gdLst/>
            <a:ahLst/>
            <a:cxnLst/>
            <a:rect l="l" t="t" r="r" b="b"/>
            <a:pathLst>
              <a:path w="6364268" h="6384825">
                <a:moveTo>
                  <a:pt x="0" y="0"/>
                </a:moveTo>
                <a:lnTo>
                  <a:pt x="6364269" y="0"/>
                </a:lnTo>
                <a:lnTo>
                  <a:pt x="6364269" y="6384825"/>
                </a:lnTo>
                <a:lnTo>
                  <a:pt x="0" y="6384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583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6623396" y="771127"/>
            <a:ext cx="4882804" cy="4088678"/>
          </a:xfrm>
          <a:custGeom>
            <a:avLst/>
            <a:gdLst/>
            <a:ahLst/>
            <a:cxnLst/>
            <a:rect l="l" t="t" r="r" b="b"/>
            <a:pathLst>
              <a:path w="7324206" h="6133017">
                <a:moveTo>
                  <a:pt x="0" y="0"/>
                </a:moveTo>
                <a:lnTo>
                  <a:pt x="7324206" y="0"/>
                </a:lnTo>
                <a:lnTo>
                  <a:pt x="7324206" y="6133017"/>
                </a:lnTo>
                <a:lnTo>
                  <a:pt x="0" y="6133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5235215" y="91017"/>
            <a:ext cx="4321572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Upcoming Workshops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4998" y="5315174"/>
            <a:ext cx="11822005" cy="1181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"/>
              </a:lnSpc>
            </a:pPr>
            <a:endParaRPr sz="1200"/>
          </a:p>
          <a:p>
            <a:pPr marL="345457" lvl="1" indent="-172729">
              <a:lnSpc>
                <a:spcPts val="2239"/>
              </a:lnSpc>
              <a:buFont typeface="Arial"/>
              <a:buChar char="•"/>
            </a:pPr>
            <a:r>
              <a:rPr lang="en-US" sz="16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Emotional Resilience for Food Entrepreneurs, </a:t>
            </a:r>
            <a:r>
              <a:rPr lang="en-US" sz="1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August 27, 1-2:30 pm</a:t>
            </a:r>
          </a:p>
          <a:p>
            <a:pPr>
              <a:lnSpc>
                <a:spcPts val="1119"/>
              </a:lnSpc>
            </a:pPr>
            <a:endParaRPr lang="en-US" sz="16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345457" lvl="1" indent="-172729">
              <a:lnSpc>
                <a:spcPts val="2239"/>
              </a:lnSpc>
              <a:buFont typeface="Arial"/>
              <a:buChar char="•"/>
            </a:pPr>
            <a:r>
              <a:rPr lang="en-US" sz="16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E-Commerce for Food Products: Websites, Online Sales &amp; Digital Marketplaces, </a:t>
            </a:r>
            <a:r>
              <a:rPr lang="en-US" sz="1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October 15, 1:30-3 pm</a:t>
            </a:r>
          </a:p>
          <a:p>
            <a:pPr>
              <a:lnSpc>
                <a:spcPts val="1119"/>
              </a:lnSpc>
            </a:pPr>
            <a:endParaRPr lang="en-US" sz="16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345457" lvl="1" indent="-172729">
              <a:lnSpc>
                <a:spcPts val="2239"/>
              </a:lnSpc>
              <a:buFont typeface="Arial"/>
              <a:buChar char="•"/>
            </a:pPr>
            <a:r>
              <a:rPr lang="en-US" sz="16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Food Safety for Retail Operations ~ ServSafe Certification, </a:t>
            </a:r>
            <a:r>
              <a:rPr lang="en-US" sz="1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November 5, 8:30 am - 5 pm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7170" y="4760110"/>
            <a:ext cx="5726005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112C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Link: </a:t>
            </a:r>
            <a:r>
              <a:rPr lang="en-US" sz="1400" b="1" u="sng">
                <a:solidFill>
                  <a:srgbClr val="112C6D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4" tooltip="https://packaging-rest-caterers-foodtrucks.eventbrite.com"/>
              </a:rPr>
              <a:t>https://Packaging-Rest-Caterers-FoodTrucks.eventbrite.com</a:t>
            </a:r>
            <a:r>
              <a:rPr lang="en-US" sz="1400" b="1">
                <a:solidFill>
                  <a:srgbClr val="112C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41480" y="4917664"/>
            <a:ext cx="4846637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1D99B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Link: </a:t>
            </a:r>
            <a:r>
              <a:rPr lang="en-US" sz="1400" b="1" u="sng">
                <a:solidFill>
                  <a:srgbClr val="1D99B2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5" tooltip="https://beyondthepitch-aficmco.eventbrite.com"/>
              </a:rPr>
              <a:t>https://BeyondThePitch-AFICMCO.eventbrite.com</a:t>
            </a:r>
            <a:r>
              <a:rPr lang="en-US" sz="1400" b="1">
                <a:solidFill>
                  <a:srgbClr val="1D99B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4D4D4C"/>
      </a:dk2>
      <a:lt2>
        <a:srgbClr val="E3E4E3"/>
      </a:lt2>
      <a:accent1>
        <a:srgbClr val="CE202F"/>
      </a:accent1>
      <a:accent2>
        <a:srgbClr val="4C4D4C"/>
      </a:accent2>
      <a:accent3>
        <a:srgbClr val="000000"/>
      </a:accent3>
      <a:accent4>
        <a:srgbClr val="8A8A89"/>
      </a:accent4>
      <a:accent5>
        <a:srgbClr val="2459A9"/>
      </a:accent5>
      <a:accent6>
        <a:srgbClr val="FFFEFE"/>
      </a:accent6>
      <a:hlink>
        <a:srgbClr val="2459A9"/>
      </a:hlink>
      <a:folHlink>
        <a:srgbClr val="183D74"/>
      </a:folHlink>
    </a:clrScheme>
    <a:fontScheme name="AEDC Template">
      <a:majorFont>
        <a:latin typeface="Oswald SemiBold"/>
        <a:ea typeface=""/>
        <a:cs typeface=""/>
      </a:majorFont>
      <a:minorFont>
        <a:latin typeface="Oswal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FFA59EF-836C-714B-981C-48EB1960B37E}" vid="{DB42FA94-DA18-F948-953E-C97BD7611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9905</TotalTime>
  <Words>645</Words>
  <Application>Microsoft Office PowerPoint</Application>
  <PresentationFormat>Widescreen</PresentationFormat>
  <Paragraphs>95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Aptos</vt:lpstr>
      <vt:lpstr>Arial</vt:lpstr>
      <vt:lpstr>Calibri</vt:lpstr>
      <vt:lpstr>Canva Sans</vt:lpstr>
      <vt:lpstr>Canva Sans Bold</vt:lpstr>
      <vt:lpstr>Inter</vt:lpstr>
      <vt:lpstr>Inter Black</vt:lpstr>
      <vt:lpstr>Inter Light</vt:lpstr>
      <vt:lpstr>Open Sans Bold</vt:lpstr>
      <vt:lpstr>Oswald</vt:lpstr>
      <vt:lpstr>Oswald Bold</vt:lpstr>
      <vt:lpstr>Oswald Light</vt:lpstr>
      <vt:lpstr>Oswald Medium</vt:lpstr>
      <vt:lpstr>Oswald SemiBold</vt:lpstr>
      <vt:lpstr>Placard Next Bold</vt:lpstr>
      <vt:lpstr>Placard Next Wide Bold</vt:lpstr>
      <vt:lpstr>Poppins</vt:lpstr>
      <vt:lpstr>Poppins Bold</vt:lpstr>
      <vt:lpstr>Telegraf Bold</vt:lpstr>
      <vt:lpstr>Wingdings</vt:lpstr>
      <vt:lpstr>2_Office Theme</vt:lpstr>
      <vt:lpstr>Welcome to the ESO Call!</vt:lpstr>
      <vt:lpstr>June ESO Call Agenda</vt:lpstr>
      <vt:lpstr>PowerPoint Presentation</vt:lpstr>
      <vt:lpstr>PowerPoint Presentation</vt:lpstr>
      <vt:lpstr>New Member Introductions </vt:lpstr>
      <vt:lpstr>Entrepreneurial Highlight – Evergreen Designs </vt:lpstr>
      <vt:lpstr>June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joining us!  See you next month!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Mallory Race</dc:creator>
  <cp:lastModifiedBy>Mallory Race</cp:lastModifiedBy>
  <cp:revision>9</cp:revision>
  <cp:lastPrinted>2026-01-06T15:26:13Z</cp:lastPrinted>
  <dcterms:created xsi:type="dcterms:W3CDTF">2025-12-01T21:59:49Z</dcterms:created>
  <dcterms:modified xsi:type="dcterms:W3CDTF">2026-06-10T16:29:48Z</dcterms:modified>
</cp:coreProperties>
</file>